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notesSlides/notesSlide1.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ppt/notesSlides/notesSlide2.xml" ContentType="application/vnd.openxmlformats-officedocument.presentationml.notesSlide+xml"/>
  <Override PartName="/ppt/charts/chart15.xml" ContentType="application/vnd.openxmlformats-officedocument.drawingml.chart+xml"/>
  <Override PartName="/ppt/charts/chart16.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8" r:id="rId2"/>
    <p:sldId id="279" r:id="rId3"/>
    <p:sldId id="295" r:id="rId4"/>
    <p:sldId id="284" r:id="rId5"/>
    <p:sldId id="285" r:id="rId6"/>
    <p:sldId id="286" r:id="rId7"/>
    <p:sldId id="287" r:id="rId8"/>
    <p:sldId id="288" r:id="rId9"/>
    <p:sldId id="289" r:id="rId10"/>
    <p:sldId id="291" r:id="rId11"/>
    <p:sldId id="290" r:id="rId12"/>
    <p:sldId id="283" r:id="rId13"/>
    <p:sldId id="292" r:id="rId14"/>
    <p:sldId id="293" r:id="rId15"/>
    <p:sldId id="294" r:id="rId16"/>
    <p:sldId id="271" r:id="rId17"/>
    <p:sldId id="260" r:id="rId18"/>
    <p:sldId id="276" r:id="rId19"/>
    <p:sldId id="261" r:id="rId20"/>
    <p:sldId id="259" r:id="rId21"/>
    <p:sldId id="262" r:id="rId22"/>
    <p:sldId id="263" r:id="rId23"/>
    <p:sldId id="264" r:id="rId24"/>
    <p:sldId id="269" r:id="rId25"/>
    <p:sldId id="272" r:id="rId26"/>
    <p:sldId id="277" r:id="rId27"/>
    <p:sldId id="265" r:id="rId28"/>
    <p:sldId id="278" r:id="rId29"/>
    <p:sldId id="266" r:id="rId30"/>
    <p:sldId id="267" r:id="rId31"/>
    <p:sldId id="270" r:id="rId32"/>
    <p:sldId id="268" r:id="rId33"/>
    <p:sldId id="275"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CC00"/>
    <a:srgbClr val="FFCC99"/>
    <a:srgbClr val="FFCC66"/>
    <a:srgbClr val="FF66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4622" autoAdjust="0"/>
  </p:normalViewPr>
  <p:slideViewPr>
    <p:cSldViewPr>
      <p:cViewPr>
        <p:scale>
          <a:sx n="87" d="100"/>
          <a:sy n="87" d="100"/>
        </p:scale>
        <p:origin x="-1668" y="-510"/>
      </p:cViewPr>
      <p:guideLst>
        <p:guide orient="horz" pos="2160"/>
        <p:guide pos="2880"/>
      </p:guideLst>
    </p:cSldViewPr>
  </p:slideViewPr>
  <p:outlineViewPr>
    <p:cViewPr>
      <p:scale>
        <a:sx n="33" d="100"/>
        <a:sy n="33" d="100"/>
      </p:scale>
      <p:origin x="36"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oleObject" Target="file:///\\dellfilesrv\data\IT%20Department\PROJECTS\REMEDIAL%20REPORTS\REMEDIAL_REPORT_2011\Remedial_slide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dellfilesrv\data\IT%20Department\PROJECTS\REMEDIAL%20REPORTS\REMEDIAL_REPORT_2011\Remedial_slide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dellfilesrv\data\IT%20Department\PROJECTS\REMEDIAL%20REPORTS\REMEDIAL_REPORT_2011\Remedial_slides.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dellfilesrv\data\IT%20Department\PROJECTS\REMEDIAL%20REPORTS\REMEDIAL_REPORT_2011\Remedial_slide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dellfilesrv\data\IT%20Department\PROJECTS\REMEDIAL%20REPORTS\REMEDIAL_REPORT_2011\Remedial_slides.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GEAR UP</c:v>
                </c:pt>
              </c:strCache>
            </c:strRef>
          </c:tx>
          <c:spPr>
            <a:solidFill>
              <a:srgbClr val="FF9933"/>
            </a:solidFill>
          </c:spPr>
          <c:invertIfNegative val="0"/>
          <c:cat>
            <c:numRef>
              <c:f>Sheet1!$A$2</c:f>
              <c:numCache>
                <c:formatCode>General</c:formatCode>
                <c:ptCount val="1"/>
              </c:numCache>
            </c:numRef>
          </c:cat>
          <c:val>
            <c:numRef>
              <c:f>Sheet1!$B$2</c:f>
              <c:numCache>
                <c:formatCode>0%</c:formatCode>
                <c:ptCount val="1"/>
                <c:pt idx="0">
                  <c:v>0.87</c:v>
                </c:pt>
              </c:numCache>
            </c:numRef>
          </c:val>
        </c:ser>
        <c:ser>
          <c:idx val="1"/>
          <c:order val="1"/>
          <c:tx>
            <c:strRef>
              <c:f>Sheet1!$C$1</c:f>
              <c:strCache>
                <c:ptCount val="1"/>
                <c:pt idx="0">
                  <c:v>Statewide</c:v>
                </c:pt>
              </c:strCache>
            </c:strRef>
          </c:tx>
          <c:invertIfNegative val="0"/>
          <c:cat>
            <c:numRef>
              <c:f>Sheet1!$A$2</c:f>
              <c:numCache>
                <c:formatCode>General</c:formatCode>
                <c:ptCount val="1"/>
              </c:numCache>
            </c:numRef>
          </c:cat>
          <c:val>
            <c:numRef>
              <c:f>Sheet1!$C$2</c:f>
              <c:numCache>
                <c:formatCode>0%</c:formatCode>
                <c:ptCount val="1"/>
                <c:pt idx="0">
                  <c:v>0.72</c:v>
                </c:pt>
              </c:numCache>
            </c:numRef>
          </c:val>
        </c:ser>
        <c:dLbls>
          <c:dLblPos val="outEnd"/>
          <c:showLegendKey val="0"/>
          <c:showVal val="1"/>
          <c:showCatName val="0"/>
          <c:showSerName val="0"/>
          <c:showPercent val="0"/>
          <c:showBubbleSize val="0"/>
        </c:dLbls>
        <c:gapWidth val="150"/>
        <c:axId val="85060224"/>
        <c:axId val="68026752"/>
      </c:barChart>
      <c:catAx>
        <c:axId val="85060224"/>
        <c:scaling>
          <c:orientation val="minMax"/>
        </c:scaling>
        <c:delete val="0"/>
        <c:axPos val="b"/>
        <c:numFmt formatCode="General" sourceLinked="1"/>
        <c:majorTickMark val="out"/>
        <c:minorTickMark val="none"/>
        <c:tickLblPos val="nextTo"/>
        <c:crossAx val="68026752"/>
        <c:crosses val="autoZero"/>
        <c:auto val="1"/>
        <c:lblAlgn val="ctr"/>
        <c:lblOffset val="100"/>
        <c:noMultiLvlLbl val="0"/>
      </c:catAx>
      <c:valAx>
        <c:axId val="68026752"/>
        <c:scaling>
          <c:orientation val="minMax"/>
        </c:scaling>
        <c:delete val="0"/>
        <c:axPos val="l"/>
        <c:majorGridlines/>
        <c:numFmt formatCode="0%" sourceLinked="1"/>
        <c:majorTickMark val="out"/>
        <c:minorTickMark val="none"/>
        <c:tickLblPos val="nextTo"/>
        <c:crossAx val="85060224"/>
        <c:crosses val="autoZero"/>
        <c:crossBetween val="between"/>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Pre-</a:t>
            </a:r>
            <a:r>
              <a:rPr lang="en-US" baseline="0" dirty="0" smtClean="0"/>
              <a:t>Algebra, Mastery %</a:t>
            </a:r>
            <a:endParaRPr lang="en-US" dirty="0"/>
          </a:p>
        </c:rich>
      </c:tx>
      <c:overlay val="0"/>
    </c:title>
    <c:autoTitleDeleted val="0"/>
    <c:plotArea>
      <c:layout/>
      <c:barChart>
        <c:barDir val="col"/>
        <c:grouping val="clustered"/>
        <c:varyColors val="0"/>
        <c:ser>
          <c:idx val="0"/>
          <c:order val="0"/>
          <c:tx>
            <c:strRef>
              <c:f>Sheet1!$B$1</c:f>
              <c:strCache>
                <c:ptCount val="1"/>
                <c:pt idx="0">
                  <c:v>Aug 2012</c:v>
                </c:pt>
              </c:strCache>
            </c:strRef>
          </c:tx>
          <c:invertIfNegative val="0"/>
          <c:cat>
            <c:strRef>
              <c:f>Sheet1!$A$2:$A$5</c:f>
              <c:strCache>
                <c:ptCount val="4"/>
                <c:pt idx="0">
                  <c:v>0-25%</c:v>
                </c:pt>
                <c:pt idx="1">
                  <c:v>26-50%</c:v>
                </c:pt>
                <c:pt idx="2">
                  <c:v>51-75%</c:v>
                </c:pt>
                <c:pt idx="3">
                  <c:v>76-100%</c:v>
                </c:pt>
              </c:strCache>
            </c:strRef>
          </c:cat>
          <c:val>
            <c:numRef>
              <c:f>Sheet1!$B$2:$B$5</c:f>
              <c:numCache>
                <c:formatCode>0%</c:formatCode>
                <c:ptCount val="4"/>
                <c:pt idx="0">
                  <c:v>0.64</c:v>
                </c:pt>
                <c:pt idx="1">
                  <c:v>0.33</c:v>
                </c:pt>
                <c:pt idx="2">
                  <c:v>0.03</c:v>
                </c:pt>
                <c:pt idx="3">
                  <c:v>0</c:v>
                </c:pt>
              </c:numCache>
            </c:numRef>
          </c:val>
        </c:ser>
        <c:ser>
          <c:idx val="1"/>
          <c:order val="1"/>
          <c:tx>
            <c:strRef>
              <c:f>Sheet1!$C$1</c:f>
              <c:strCache>
                <c:ptCount val="1"/>
                <c:pt idx="0">
                  <c:v>Dec 2012</c:v>
                </c:pt>
              </c:strCache>
            </c:strRef>
          </c:tx>
          <c:spPr>
            <a:solidFill>
              <a:srgbClr val="FF9933"/>
            </a:solidFill>
          </c:spPr>
          <c:invertIfNegative val="0"/>
          <c:cat>
            <c:strRef>
              <c:f>Sheet1!$A$2:$A$5</c:f>
              <c:strCache>
                <c:ptCount val="4"/>
                <c:pt idx="0">
                  <c:v>0-25%</c:v>
                </c:pt>
                <c:pt idx="1">
                  <c:v>26-50%</c:v>
                </c:pt>
                <c:pt idx="2">
                  <c:v>51-75%</c:v>
                </c:pt>
                <c:pt idx="3">
                  <c:v>76-100%</c:v>
                </c:pt>
              </c:strCache>
            </c:strRef>
          </c:cat>
          <c:val>
            <c:numRef>
              <c:f>Sheet1!$C$2:$C$5</c:f>
              <c:numCache>
                <c:formatCode>0%</c:formatCode>
                <c:ptCount val="4"/>
                <c:pt idx="0">
                  <c:v>0.1</c:v>
                </c:pt>
                <c:pt idx="1">
                  <c:v>0.37</c:v>
                </c:pt>
                <c:pt idx="2">
                  <c:v>0.35</c:v>
                </c:pt>
                <c:pt idx="3">
                  <c:v>0.19</c:v>
                </c:pt>
              </c:numCache>
            </c:numRef>
          </c:val>
        </c:ser>
        <c:dLbls>
          <c:dLblPos val="outEnd"/>
          <c:showLegendKey val="0"/>
          <c:showVal val="1"/>
          <c:showCatName val="0"/>
          <c:showSerName val="0"/>
          <c:showPercent val="0"/>
          <c:showBubbleSize val="0"/>
        </c:dLbls>
        <c:gapWidth val="150"/>
        <c:axId val="78070528"/>
        <c:axId val="78072064"/>
      </c:barChart>
      <c:catAx>
        <c:axId val="78070528"/>
        <c:scaling>
          <c:orientation val="minMax"/>
        </c:scaling>
        <c:delete val="0"/>
        <c:axPos val="b"/>
        <c:numFmt formatCode="General" sourceLinked="1"/>
        <c:majorTickMark val="out"/>
        <c:minorTickMark val="none"/>
        <c:tickLblPos val="nextTo"/>
        <c:crossAx val="78072064"/>
        <c:crosses val="autoZero"/>
        <c:auto val="1"/>
        <c:lblAlgn val="ctr"/>
        <c:lblOffset val="100"/>
        <c:noMultiLvlLbl val="0"/>
      </c:catAx>
      <c:valAx>
        <c:axId val="78072064"/>
        <c:scaling>
          <c:orientation val="minMax"/>
        </c:scaling>
        <c:delete val="0"/>
        <c:axPos val="l"/>
        <c:majorGridlines/>
        <c:numFmt formatCode="0%" sourceLinked="1"/>
        <c:majorTickMark val="out"/>
        <c:minorTickMark val="none"/>
        <c:tickLblPos val="nextTo"/>
        <c:crossAx val="78070528"/>
        <c:crosses val="autoZero"/>
        <c:crossBetween val="between"/>
      </c:valAx>
    </c:plotArea>
    <c:legend>
      <c:legendPos val="t"/>
      <c:layout>
        <c:manualLayout>
          <c:xMode val="edge"/>
          <c:yMode val="edge"/>
          <c:x val="0.18587121609798779"/>
          <c:y val="9.0688763506155359E-2"/>
          <c:w val="0.68159072615923011"/>
          <c:h val="5.8984399858384239E-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 of Students</a:t>
            </a:r>
            <a:r>
              <a:rPr lang="en-US" baseline="0" dirty="0" smtClean="0"/>
              <a:t> above 50% Mastery for </a:t>
            </a:r>
            <a:r>
              <a:rPr lang="en-US" dirty="0" smtClean="0"/>
              <a:t>Pre-</a:t>
            </a:r>
            <a:r>
              <a:rPr lang="en-US" baseline="0" dirty="0" smtClean="0"/>
              <a:t>Algebra, as of Dec 2012</a:t>
            </a:r>
            <a:endParaRPr lang="en-US" dirty="0"/>
          </a:p>
        </c:rich>
      </c:tx>
      <c:overlay val="0"/>
    </c:title>
    <c:autoTitleDeleted val="0"/>
    <c:plotArea>
      <c:layout/>
      <c:barChart>
        <c:barDir val="bar"/>
        <c:grouping val="clustered"/>
        <c:varyColors val="0"/>
        <c:ser>
          <c:idx val="0"/>
          <c:order val="0"/>
          <c:tx>
            <c:strRef>
              <c:f>Sheet1!$B$1</c:f>
              <c:strCache>
                <c:ptCount val="1"/>
                <c:pt idx="0">
                  <c:v>Dec 2012</c:v>
                </c:pt>
              </c:strCache>
            </c:strRef>
          </c:tx>
          <c:invertIfNegative val="0"/>
          <c:cat>
            <c:strRef>
              <c:f>Sheet1!$A$2:$A$14</c:f>
              <c:strCache>
                <c:ptCount val="13"/>
                <c:pt idx="0">
                  <c:v>Kearney  MS</c:v>
                </c:pt>
                <c:pt idx="1">
                  <c:v>Centauri MS</c:v>
                </c:pt>
                <c:pt idx="2">
                  <c:v>Fort Morgan MS</c:v>
                </c:pt>
                <c:pt idx="3">
                  <c:v>Adams City MS</c:v>
                </c:pt>
                <c:pt idx="4">
                  <c:v>Henry  MS</c:v>
                </c:pt>
                <c:pt idx="5">
                  <c:v>Ortega  MS</c:v>
                </c:pt>
                <c:pt idx="6">
                  <c:v>South (Aurora)  MS</c:v>
                </c:pt>
                <c:pt idx="7">
                  <c:v>Bruce Randolph  MS</c:v>
                </c:pt>
                <c:pt idx="8">
                  <c:v>Fort Morgan HS</c:v>
                </c:pt>
                <c:pt idx="9">
                  <c:v>South (Denver) HS</c:v>
                </c:pt>
                <c:pt idx="10">
                  <c:v>Adams City HS</c:v>
                </c:pt>
                <c:pt idx="11">
                  <c:v>Aurora Central HS</c:v>
                </c:pt>
                <c:pt idx="12">
                  <c:v>Bruce Randolph HS</c:v>
                </c:pt>
              </c:strCache>
            </c:strRef>
          </c:cat>
          <c:val>
            <c:numRef>
              <c:f>Sheet1!$B$2:$B$14</c:f>
              <c:numCache>
                <c:formatCode>0%</c:formatCode>
                <c:ptCount val="13"/>
                <c:pt idx="0">
                  <c:v>1</c:v>
                </c:pt>
                <c:pt idx="1">
                  <c:v>0.93</c:v>
                </c:pt>
                <c:pt idx="2">
                  <c:v>0.68</c:v>
                </c:pt>
                <c:pt idx="3">
                  <c:v>0.56999999999999995</c:v>
                </c:pt>
                <c:pt idx="4">
                  <c:v>0.55000000000000004</c:v>
                </c:pt>
                <c:pt idx="5">
                  <c:v>0.51</c:v>
                </c:pt>
                <c:pt idx="6">
                  <c:v>0.31</c:v>
                </c:pt>
                <c:pt idx="7">
                  <c:v>0.25</c:v>
                </c:pt>
                <c:pt idx="8">
                  <c:v>0.83</c:v>
                </c:pt>
                <c:pt idx="9">
                  <c:v>0.63</c:v>
                </c:pt>
                <c:pt idx="10">
                  <c:v>0.6</c:v>
                </c:pt>
                <c:pt idx="11">
                  <c:v>0.51</c:v>
                </c:pt>
                <c:pt idx="12">
                  <c:v>0.16</c:v>
                </c:pt>
              </c:numCache>
            </c:numRef>
          </c:val>
        </c:ser>
        <c:dLbls>
          <c:dLblPos val="outEnd"/>
          <c:showLegendKey val="0"/>
          <c:showVal val="1"/>
          <c:showCatName val="0"/>
          <c:showSerName val="0"/>
          <c:showPercent val="0"/>
          <c:showBubbleSize val="0"/>
        </c:dLbls>
        <c:gapWidth val="150"/>
        <c:axId val="32059776"/>
        <c:axId val="32061312"/>
      </c:barChart>
      <c:catAx>
        <c:axId val="32059776"/>
        <c:scaling>
          <c:orientation val="minMax"/>
        </c:scaling>
        <c:delete val="0"/>
        <c:axPos val="l"/>
        <c:numFmt formatCode="General" sourceLinked="1"/>
        <c:majorTickMark val="out"/>
        <c:minorTickMark val="none"/>
        <c:tickLblPos val="nextTo"/>
        <c:crossAx val="32061312"/>
        <c:crosses val="autoZero"/>
        <c:auto val="1"/>
        <c:lblAlgn val="ctr"/>
        <c:lblOffset val="100"/>
        <c:noMultiLvlLbl val="0"/>
      </c:catAx>
      <c:valAx>
        <c:axId val="32061312"/>
        <c:scaling>
          <c:orientation val="minMax"/>
        </c:scaling>
        <c:delete val="0"/>
        <c:axPos val="b"/>
        <c:majorGridlines/>
        <c:numFmt formatCode="0%" sourceLinked="1"/>
        <c:majorTickMark val="out"/>
        <c:minorTickMark val="none"/>
        <c:tickLblPos val="nextTo"/>
        <c:crossAx val="320597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t>Remediation by Sector</a:t>
            </a:r>
          </a:p>
        </c:rich>
      </c:tx>
      <c:overlay val="0"/>
    </c:title>
    <c:autoTitleDeleted val="0"/>
    <c:plotArea>
      <c:layout/>
      <c:lineChart>
        <c:grouping val="standard"/>
        <c:varyColors val="0"/>
        <c:ser>
          <c:idx val="0"/>
          <c:order val="0"/>
          <c:tx>
            <c:strRef>
              <c:f>Sheet1!$B$59</c:f>
              <c:strCache>
                <c:ptCount val="1"/>
                <c:pt idx="0">
                  <c:v>Two-Year Total</c:v>
                </c:pt>
              </c:strCache>
            </c:strRef>
          </c:tx>
          <c:dLbls>
            <c:txPr>
              <a:bodyPr/>
              <a:lstStyle/>
              <a:p>
                <a:pPr>
                  <a:defRPr sz="1400"/>
                </a:pPr>
                <a:endParaRPr lang="en-US"/>
              </a:p>
            </c:txPr>
            <c:dLblPos val="t"/>
            <c:showLegendKey val="0"/>
            <c:showVal val="1"/>
            <c:showCatName val="0"/>
            <c:showSerName val="0"/>
            <c:showPercent val="0"/>
            <c:showBubbleSize val="0"/>
            <c:showLeaderLines val="0"/>
          </c:dLbls>
          <c:cat>
            <c:numRef>
              <c:f>Sheet1!$C$57:$H$57</c:f>
              <c:numCache>
                <c:formatCode>General</c:formatCode>
                <c:ptCount val="6"/>
                <c:pt idx="0">
                  <c:v>2006</c:v>
                </c:pt>
                <c:pt idx="1">
                  <c:v>2007</c:v>
                </c:pt>
                <c:pt idx="2">
                  <c:v>2008</c:v>
                </c:pt>
                <c:pt idx="3">
                  <c:v>2009</c:v>
                </c:pt>
                <c:pt idx="4">
                  <c:v>2010</c:v>
                </c:pt>
                <c:pt idx="5">
                  <c:v>2011</c:v>
                </c:pt>
              </c:numCache>
            </c:numRef>
          </c:cat>
          <c:val>
            <c:numRef>
              <c:f>(Sheet1!$J$59,Sheet1!$L$59,Sheet1!$N$59,Sheet1!$P$59,Sheet1!$R$59,Sheet1!$T$59)</c:f>
              <c:numCache>
                <c:formatCode>0.0%</c:formatCode>
                <c:ptCount val="6"/>
                <c:pt idx="0">
                  <c:v>0.55859065716547907</c:v>
                </c:pt>
                <c:pt idx="1">
                  <c:v>0.5446428571428571</c:v>
                </c:pt>
                <c:pt idx="2">
                  <c:v>0.53196637799286806</c:v>
                </c:pt>
                <c:pt idx="3">
                  <c:v>0.52694751706283827</c:v>
                </c:pt>
                <c:pt idx="4">
                  <c:v>0.52820569655325278</c:v>
                </c:pt>
                <c:pt idx="5">
                  <c:v>0.58221234018899393</c:v>
                </c:pt>
              </c:numCache>
            </c:numRef>
          </c:val>
          <c:smooth val="0"/>
        </c:ser>
        <c:ser>
          <c:idx val="1"/>
          <c:order val="1"/>
          <c:tx>
            <c:strRef>
              <c:f>Sheet1!$B$60</c:f>
              <c:strCache>
                <c:ptCount val="1"/>
                <c:pt idx="0">
                  <c:v>Four-Year Total</c:v>
                </c:pt>
              </c:strCache>
            </c:strRef>
          </c:tx>
          <c:dLbls>
            <c:txPr>
              <a:bodyPr/>
              <a:lstStyle/>
              <a:p>
                <a:pPr>
                  <a:defRPr sz="1400"/>
                </a:pPr>
                <a:endParaRPr lang="en-US"/>
              </a:p>
            </c:txPr>
            <c:dLblPos val="t"/>
            <c:showLegendKey val="0"/>
            <c:showVal val="1"/>
            <c:showCatName val="0"/>
            <c:showSerName val="0"/>
            <c:showPercent val="0"/>
            <c:showBubbleSize val="0"/>
            <c:showLeaderLines val="0"/>
          </c:dLbls>
          <c:cat>
            <c:numRef>
              <c:f>Sheet1!$C$57:$H$57</c:f>
              <c:numCache>
                <c:formatCode>General</c:formatCode>
                <c:ptCount val="6"/>
                <c:pt idx="0">
                  <c:v>2006</c:v>
                </c:pt>
                <c:pt idx="1">
                  <c:v>2007</c:v>
                </c:pt>
                <c:pt idx="2">
                  <c:v>2008</c:v>
                </c:pt>
                <c:pt idx="3">
                  <c:v>2009</c:v>
                </c:pt>
                <c:pt idx="4">
                  <c:v>2010</c:v>
                </c:pt>
                <c:pt idx="5">
                  <c:v>2011</c:v>
                </c:pt>
              </c:numCache>
            </c:numRef>
          </c:cat>
          <c:val>
            <c:numRef>
              <c:f>(Sheet1!$J$60,Sheet1!$L$60,Sheet1!$N$60,Sheet1!$P$60,Sheet1!$R$60,Sheet1!$T$60)</c:f>
              <c:numCache>
                <c:formatCode>0.0%</c:formatCode>
                <c:ptCount val="6"/>
                <c:pt idx="0">
                  <c:v>0.19579473300718225</c:v>
                </c:pt>
                <c:pt idx="1">
                  <c:v>0.19751913169609364</c:v>
                </c:pt>
                <c:pt idx="2">
                  <c:v>0.20841949778434268</c:v>
                </c:pt>
                <c:pt idx="3">
                  <c:v>0.19937753466000188</c:v>
                </c:pt>
                <c:pt idx="4">
                  <c:v>0.18269185023074361</c:v>
                </c:pt>
                <c:pt idx="5">
                  <c:v>0.2045552418776018</c:v>
                </c:pt>
              </c:numCache>
            </c:numRef>
          </c:val>
          <c:smooth val="0"/>
        </c:ser>
        <c:ser>
          <c:idx val="2"/>
          <c:order val="2"/>
          <c:tx>
            <c:strRef>
              <c:f>Sheet1!$B$61</c:f>
              <c:strCache>
                <c:ptCount val="1"/>
                <c:pt idx="0">
                  <c:v>Grand Total</c:v>
                </c:pt>
              </c:strCache>
            </c:strRef>
          </c:tx>
          <c:dLbls>
            <c:txPr>
              <a:bodyPr/>
              <a:lstStyle/>
              <a:p>
                <a:pPr>
                  <a:defRPr sz="1400"/>
                </a:pPr>
                <a:endParaRPr lang="en-US"/>
              </a:p>
            </c:txPr>
            <c:dLblPos val="t"/>
            <c:showLegendKey val="0"/>
            <c:showVal val="1"/>
            <c:showCatName val="0"/>
            <c:showSerName val="0"/>
            <c:showPercent val="0"/>
            <c:showBubbleSize val="0"/>
            <c:showLeaderLines val="0"/>
          </c:dLbls>
          <c:cat>
            <c:numRef>
              <c:f>Sheet1!$C$57:$H$57</c:f>
              <c:numCache>
                <c:formatCode>General</c:formatCode>
                <c:ptCount val="6"/>
                <c:pt idx="0">
                  <c:v>2006</c:v>
                </c:pt>
                <c:pt idx="1">
                  <c:v>2007</c:v>
                </c:pt>
                <c:pt idx="2">
                  <c:v>2008</c:v>
                </c:pt>
                <c:pt idx="3">
                  <c:v>2009</c:v>
                </c:pt>
                <c:pt idx="4">
                  <c:v>2010</c:v>
                </c:pt>
                <c:pt idx="5">
                  <c:v>2011</c:v>
                </c:pt>
              </c:numCache>
            </c:numRef>
          </c:cat>
          <c:val>
            <c:numRef>
              <c:f>(Sheet1!$J$61,Sheet1!$L$61,Sheet1!$N$61,Sheet1!$P$61,Sheet1!$R$61,Sheet1!$T$61)</c:f>
              <c:numCache>
                <c:formatCode>0.0%</c:formatCode>
                <c:ptCount val="6"/>
                <c:pt idx="0">
                  <c:v>0.29840997312630635</c:v>
                </c:pt>
                <c:pt idx="1">
                  <c:v>0.29728766439747656</c:v>
                </c:pt>
                <c:pt idx="2">
                  <c:v>0.29862935871031887</c:v>
                </c:pt>
                <c:pt idx="3">
                  <c:v>0.29309183948289791</c:v>
                </c:pt>
                <c:pt idx="4">
                  <c:v>0.28646561480593835</c:v>
                </c:pt>
                <c:pt idx="5">
                  <c:v>0.31819094132601861</c:v>
                </c:pt>
              </c:numCache>
            </c:numRef>
          </c:val>
          <c:smooth val="0"/>
        </c:ser>
        <c:dLbls>
          <c:showLegendKey val="0"/>
          <c:showVal val="1"/>
          <c:showCatName val="0"/>
          <c:showSerName val="0"/>
          <c:showPercent val="0"/>
          <c:showBubbleSize val="0"/>
        </c:dLbls>
        <c:marker val="1"/>
        <c:smooth val="0"/>
        <c:axId val="78675968"/>
        <c:axId val="78677504"/>
      </c:lineChart>
      <c:catAx>
        <c:axId val="78675968"/>
        <c:scaling>
          <c:orientation val="minMax"/>
        </c:scaling>
        <c:delete val="0"/>
        <c:axPos val="b"/>
        <c:numFmt formatCode="General" sourceLinked="1"/>
        <c:majorTickMark val="out"/>
        <c:minorTickMark val="none"/>
        <c:tickLblPos val="nextTo"/>
        <c:crossAx val="78677504"/>
        <c:crosses val="autoZero"/>
        <c:auto val="1"/>
        <c:lblAlgn val="ctr"/>
        <c:lblOffset val="100"/>
        <c:noMultiLvlLbl val="0"/>
      </c:catAx>
      <c:valAx>
        <c:axId val="78677504"/>
        <c:scaling>
          <c:orientation val="minMax"/>
        </c:scaling>
        <c:delete val="0"/>
        <c:axPos val="l"/>
        <c:majorGridlines/>
        <c:numFmt formatCode="0.0%" sourceLinked="1"/>
        <c:majorTickMark val="out"/>
        <c:minorTickMark val="none"/>
        <c:tickLblPos val="nextTo"/>
        <c:crossAx val="78675968"/>
        <c:crosses val="autoZero"/>
        <c:crossBetween val="between"/>
      </c:valAx>
    </c:plotArea>
    <c:legend>
      <c:legendPos val="b"/>
      <c:overlay val="0"/>
      <c:txPr>
        <a:bodyPr/>
        <a:lstStyle/>
        <a:p>
          <a:pPr>
            <a:defRPr sz="1600"/>
          </a:pPr>
          <a:endParaRPr lang="en-US"/>
        </a:p>
      </c:txPr>
    </c:legend>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dirty="0"/>
              <a:t>2-Year Institutions, </a:t>
            </a:r>
            <a:r>
              <a:rPr lang="en-US" sz="1800" b="1" i="0" baseline="0" dirty="0" smtClean="0"/>
              <a:t>FY 2011</a:t>
            </a:r>
            <a:endParaRPr lang="en-US" sz="1800" b="1" i="0" baseline="0" dirty="0"/>
          </a:p>
        </c:rich>
      </c:tx>
      <c:overlay val="0"/>
    </c:title>
    <c:autoTitleDeleted val="0"/>
    <c:plotArea>
      <c:layout/>
      <c:barChart>
        <c:barDir val="bar"/>
        <c:grouping val="clustered"/>
        <c:varyColors val="0"/>
        <c:ser>
          <c:idx val="0"/>
          <c:order val="0"/>
          <c:invertIfNegative val="0"/>
          <c:dLbls>
            <c:txPr>
              <a:bodyPr/>
              <a:lstStyle/>
              <a:p>
                <a:pPr>
                  <a:defRPr sz="1400"/>
                </a:pPr>
                <a:endParaRPr lang="en-US"/>
              </a:p>
            </c:txPr>
            <c:showLegendKey val="0"/>
            <c:showVal val="1"/>
            <c:showCatName val="0"/>
            <c:showSerName val="0"/>
            <c:showPercent val="0"/>
            <c:showBubbleSize val="0"/>
            <c:showLeaderLines val="0"/>
          </c:dLbls>
          <c:cat>
            <c:strRef>
              <c:f>Sheet1!$B$5:$B$6</c:f>
              <c:strCache>
                <c:ptCount val="2"/>
                <c:pt idx="0">
                  <c:v>Female</c:v>
                </c:pt>
                <c:pt idx="1">
                  <c:v>Male</c:v>
                </c:pt>
              </c:strCache>
            </c:strRef>
          </c:cat>
          <c:val>
            <c:numRef>
              <c:f>Sheet1!$E$5:$E$6</c:f>
              <c:numCache>
                <c:formatCode>0.0%</c:formatCode>
                <c:ptCount val="2"/>
                <c:pt idx="0">
                  <c:v>0.60060777078359018</c:v>
                </c:pt>
                <c:pt idx="1">
                  <c:v>0.5628564909879078</c:v>
                </c:pt>
              </c:numCache>
            </c:numRef>
          </c:val>
        </c:ser>
        <c:dLbls>
          <c:showLegendKey val="0"/>
          <c:showVal val="1"/>
          <c:showCatName val="0"/>
          <c:showSerName val="0"/>
          <c:showPercent val="0"/>
          <c:showBubbleSize val="0"/>
        </c:dLbls>
        <c:gapWidth val="150"/>
        <c:axId val="78704000"/>
        <c:axId val="78385920"/>
      </c:barChart>
      <c:catAx>
        <c:axId val="78704000"/>
        <c:scaling>
          <c:orientation val="minMax"/>
        </c:scaling>
        <c:delete val="0"/>
        <c:axPos val="l"/>
        <c:majorTickMark val="out"/>
        <c:minorTickMark val="none"/>
        <c:tickLblPos val="nextTo"/>
        <c:txPr>
          <a:bodyPr/>
          <a:lstStyle/>
          <a:p>
            <a:pPr>
              <a:defRPr sz="1400"/>
            </a:pPr>
            <a:endParaRPr lang="en-US"/>
          </a:p>
        </c:txPr>
        <c:crossAx val="78385920"/>
        <c:crosses val="autoZero"/>
        <c:auto val="1"/>
        <c:lblAlgn val="ctr"/>
        <c:lblOffset val="100"/>
        <c:noMultiLvlLbl val="0"/>
      </c:catAx>
      <c:valAx>
        <c:axId val="78385920"/>
        <c:scaling>
          <c:orientation val="minMax"/>
        </c:scaling>
        <c:delete val="0"/>
        <c:axPos val="b"/>
        <c:majorGridlines/>
        <c:numFmt formatCode="0.0%" sourceLinked="1"/>
        <c:majorTickMark val="out"/>
        <c:minorTickMark val="none"/>
        <c:tickLblPos val="nextTo"/>
        <c:crossAx val="78704000"/>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dirty="0"/>
              <a:t>4-Year Institutions, </a:t>
            </a:r>
            <a:r>
              <a:rPr lang="en-US" sz="1800" b="1" i="0" baseline="0" dirty="0" smtClean="0"/>
              <a:t>FY 2011</a:t>
            </a:r>
            <a:endParaRPr lang="en-US" sz="1800" b="1" i="0" baseline="0" dirty="0"/>
          </a:p>
        </c:rich>
      </c:tx>
      <c:overlay val="0"/>
    </c:title>
    <c:autoTitleDeleted val="0"/>
    <c:plotArea>
      <c:layout/>
      <c:barChart>
        <c:barDir val="bar"/>
        <c:grouping val="clustered"/>
        <c:varyColors val="0"/>
        <c:ser>
          <c:idx val="0"/>
          <c:order val="0"/>
          <c:invertIfNegative val="0"/>
          <c:dLbls>
            <c:txPr>
              <a:bodyPr/>
              <a:lstStyle/>
              <a:p>
                <a:pPr>
                  <a:defRPr sz="1400"/>
                </a:pPr>
                <a:endParaRPr lang="en-US"/>
              </a:p>
            </c:txPr>
            <c:showLegendKey val="0"/>
            <c:showVal val="1"/>
            <c:showCatName val="0"/>
            <c:showSerName val="0"/>
            <c:showPercent val="0"/>
            <c:showBubbleSize val="0"/>
            <c:showLeaderLines val="0"/>
          </c:dLbls>
          <c:cat>
            <c:strRef>
              <c:f>Sheet1!$B$11:$B$12</c:f>
              <c:strCache>
                <c:ptCount val="2"/>
                <c:pt idx="0">
                  <c:v>Female</c:v>
                </c:pt>
                <c:pt idx="1">
                  <c:v>Male</c:v>
                </c:pt>
              </c:strCache>
            </c:strRef>
          </c:cat>
          <c:val>
            <c:numRef>
              <c:f>Sheet1!$E$11:$E$12</c:f>
              <c:numCache>
                <c:formatCode>0.0%</c:formatCode>
                <c:ptCount val="2"/>
                <c:pt idx="0">
                  <c:v>0.23263692828910221</c:v>
                </c:pt>
                <c:pt idx="1">
                  <c:v>0.17544542887742187</c:v>
                </c:pt>
              </c:numCache>
            </c:numRef>
          </c:val>
        </c:ser>
        <c:dLbls>
          <c:showLegendKey val="0"/>
          <c:showVal val="1"/>
          <c:showCatName val="0"/>
          <c:showSerName val="0"/>
          <c:showPercent val="0"/>
          <c:showBubbleSize val="0"/>
        </c:dLbls>
        <c:gapWidth val="150"/>
        <c:axId val="78400896"/>
        <c:axId val="78428416"/>
      </c:barChart>
      <c:catAx>
        <c:axId val="78400896"/>
        <c:scaling>
          <c:orientation val="minMax"/>
        </c:scaling>
        <c:delete val="0"/>
        <c:axPos val="l"/>
        <c:majorTickMark val="out"/>
        <c:minorTickMark val="none"/>
        <c:tickLblPos val="nextTo"/>
        <c:txPr>
          <a:bodyPr/>
          <a:lstStyle/>
          <a:p>
            <a:pPr>
              <a:defRPr sz="1400"/>
            </a:pPr>
            <a:endParaRPr lang="en-US"/>
          </a:p>
        </c:txPr>
        <c:crossAx val="78428416"/>
        <c:crosses val="autoZero"/>
        <c:auto val="1"/>
        <c:lblAlgn val="ctr"/>
        <c:lblOffset val="100"/>
        <c:noMultiLvlLbl val="0"/>
      </c:catAx>
      <c:valAx>
        <c:axId val="78428416"/>
        <c:scaling>
          <c:orientation val="minMax"/>
        </c:scaling>
        <c:delete val="0"/>
        <c:axPos val="b"/>
        <c:majorGridlines/>
        <c:numFmt formatCode="0.0%" sourceLinked="1"/>
        <c:majorTickMark val="out"/>
        <c:minorTickMark val="none"/>
        <c:tickLblPos val="nextTo"/>
        <c:crossAx val="78400896"/>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dirty="0"/>
              <a:t>2-Year Institutions, </a:t>
            </a:r>
            <a:r>
              <a:rPr lang="en-US" sz="1800" b="1" i="0" baseline="0" dirty="0" smtClean="0"/>
              <a:t>FY 2011</a:t>
            </a:r>
            <a:endParaRPr lang="en-US" sz="1800" b="1" i="0" baseline="0" dirty="0"/>
          </a:p>
        </c:rich>
      </c:tx>
      <c:overlay val="0"/>
    </c:title>
    <c:autoTitleDeleted val="0"/>
    <c:plotArea>
      <c:layout/>
      <c:barChart>
        <c:barDir val="bar"/>
        <c:grouping val="clustered"/>
        <c:varyColors val="0"/>
        <c:ser>
          <c:idx val="0"/>
          <c:order val="0"/>
          <c:invertIfNegative val="0"/>
          <c:cat>
            <c:strRef>
              <c:f>Sheet1!$B$26:$B$34</c:f>
              <c:strCache>
                <c:ptCount val="9"/>
                <c:pt idx="0">
                  <c:v>White, non-Hispanic</c:v>
                </c:pt>
                <c:pt idx="1">
                  <c:v>Hawaiian or Pacific Islander</c:v>
                </c:pt>
                <c:pt idx="2">
                  <c:v>More than one race/ethnicity (non-hispanic)</c:v>
                </c:pt>
                <c:pt idx="3">
                  <c:v>Non-Resident Alien</c:v>
                </c:pt>
                <c:pt idx="4">
                  <c:v>Unknown Ethnicity</c:v>
                </c:pt>
                <c:pt idx="5">
                  <c:v>Asian or Pacific Islander</c:v>
                </c:pt>
                <c:pt idx="6">
                  <c:v>Native American </c:v>
                </c:pt>
                <c:pt idx="7">
                  <c:v>Hispanic</c:v>
                </c:pt>
                <c:pt idx="8">
                  <c:v>Black, non-Hispanic</c:v>
                </c:pt>
              </c:strCache>
            </c:strRef>
          </c:cat>
          <c:val>
            <c:numRef>
              <c:f>Sheet1!$E$26:$E$34</c:f>
              <c:numCache>
                <c:formatCode>0.0%</c:formatCode>
                <c:ptCount val="9"/>
                <c:pt idx="0">
                  <c:v>0.50582997668009333</c:v>
                </c:pt>
                <c:pt idx="1">
                  <c:v>0.51470588235294112</c:v>
                </c:pt>
                <c:pt idx="2">
                  <c:v>0.55223880597014929</c:v>
                </c:pt>
                <c:pt idx="3">
                  <c:v>0.55900621118012417</c:v>
                </c:pt>
                <c:pt idx="4">
                  <c:v>0.5725490196078431</c:v>
                </c:pt>
                <c:pt idx="5">
                  <c:v>0.66511627906976745</c:v>
                </c:pt>
                <c:pt idx="6">
                  <c:v>0.69791666666666663</c:v>
                </c:pt>
                <c:pt idx="7">
                  <c:v>0.70846201358863492</c:v>
                </c:pt>
                <c:pt idx="8">
                  <c:v>0.85243055555555558</c:v>
                </c:pt>
              </c:numCache>
            </c:numRef>
          </c:val>
        </c:ser>
        <c:dLbls>
          <c:showLegendKey val="0"/>
          <c:showVal val="1"/>
          <c:showCatName val="0"/>
          <c:showSerName val="0"/>
          <c:showPercent val="0"/>
          <c:showBubbleSize val="0"/>
        </c:dLbls>
        <c:gapWidth val="150"/>
        <c:axId val="78599296"/>
        <c:axId val="78600832"/>
      </c:barChart>
      <c:catAx>
        <c:axId val="78599296"/>
        <c:scaling>
          <c:orientation val="minMax"/>
        </c:scaling>
        <c:delete val="0"/>
        <c:axPos val="l"/>
        <c:majorTickMark val="out"/>
        <c:minorTickMark val="none"/>
        <c:tickLblPos val="nextTo"/>
        <c:crossAx val="78600832"/>
        <c:crosses val="autoZero"/>
        <c:auto val="1"/>
        <c:lblAlgn val="ctr"/>
        <c:lblOffset val="100"/>
        <c:noMultiLvlLbl val="0"/>
      </c:catAx>
      <c:valAx>
        <c:axId val="78600832"/>
        <c:scaling>
          <c:orientation val="minMax"/>
        </c:scaling>
        <c:delete val="0"/>
        <c:axPos val="b"/>
        <c:majorGridlines/>
        <c:numFmt formatCode="0%" sourceLinked="0"/>
        <c:majorTickMark val="out"/>
        <c:minorTickMark val="none"/>
        <c:tickLblPos val="nextTo"/>
        <c:crossAx val="78599296"/>
        <c:crosses val="autoZero"/>
        <c:crossBetween val="between"/>
      </c:valAx>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dirty="0"/>
              <a:t>4-Year Institutions, </a:t>
            </a:r>
            <a:r>
              <a:rPr lang="en-US" sz="1800" b="1" i="0" baseline="0" dirty="0" smtClean="0"/>
              <a:t>FY 2011</a:t>
            </a:r>
            <a:endParaRPr lang="en-US" sz="1800" b="1" i="0" baseline="0" dirty="0"/>
          </a:p>
        </c:rich>
      </c:tx>
      <c:overlay val="0"/>
    </c:title>
    <c:autoTitleDeleted val="0"/>
    <c:plotArea>
      <c:layout/>
      <c:barChart>
        <c:barDir val="bar"/>
        <c:grouping val="clustered"/>
        <c:varyColors val="0"/>
        <c:ser>
          <c:idx val="0"/>
          <c:order val="0"/>
          <c:invertIfNegative val="0"/>
          <c:cat>
            <c:strRef>
              <c:f>Sheet1!$B$39:$B$47</c:f>
              <c:strCache>
                <c:ptCount val="9"/>
                <c:pt idx="0">
                  <c:v>Non-Resident Alien</c:v>
                </c:pt>
                <c:pt idx="1">
                  <c:v>White, non-Hispanic</c:v>
                </c:pt>
                <c:pt idx="2">
                  <c:v>Asian or Pacific Islander</c:v>
                </c:pt>
                <c:pt idx="3">
                  <c:v>More than one race/ethnicity (non-hispanic)</c:v>
                </c:pt>
                <c:pt idx="4">
                  <c:v>Unknown Ethnicity</c:v>
                </c:pt>
                <c:pt idx="5">
                  <c:v>Hispanic</c:v>
                </c:pt>
                <c:pt idx="6">
                  <c:v>Hawaiian or Pacific Islander</c:v>
                </c:pt>
                <c:pt idx="7">
                  <c:v>Native American </c:v>
                </c:pt>
                <c:pt idx="8">
                  <c:v>Black, non-Hispanic</c:v>
                </c:pt>
              </c:strCache>
            </c:strRef>
          </c:cat>
          <c:val>
            <c:numRef>
              <c:f>Sheet1!$E$39:$E$47</c:f>
              <c:numCache>
                <c:formatCode>0.0%</c:formatCode>
                <c:ptCount val="9"/>
                <c:pt idx="0">
                  <c:v>0.12195121951219512</c:v>
                </c:pt>
                <c:pt idx="1">
                  <c:v>0.15587318791491667</c:v>
                </c:pt>
                <c:pt idx="2">
                  <c:v>0.16378162450066577</c:v>
                </c:pt>
                <c:pt idx="3">
                  <c:v>0.17224880382775121</c:v>
                </c:pt>
                <c:pt idx="4">
                  <c:v>0.26323529411764707</c:v>
                </c:pt>
                <c:pt idx="5">
                  <c:v>0.36295025728987995</c:v>
                </c:pt>
                <c:pt idx="6">
                  <c:v>0.3783783783783784</c:v>
                </c:pt>
                <c:pt idx="7">
                  <c:v>0.44700460829493088</c:v>
                </c:pt>
                <c:pt idx="8">
                  <c:v>0.52482269503546097</c:v>
                </c:pt>
              </c:numCache>
            </c:numRef>
          </c:val>
        </c:ser>
        <c:dLbls>
          <c:showLegendKey val="0"/>
          <c:showVal val="1"/>
          <c:showCatName val="0"/>
          <c:showSerName val="0"/>
          <c:showPercent val="0"/>
          <c:showBubbleSize val="0"/>
        </c:dLbls>
        <c:gapWidth val="150"/>
        <c:axId val="78613504"/>
        <c:axId val="78623488"/>
      </c:barChart>
      <c:catAx>
        <c:axId val="78613504"/>
        <c:scaling>
          <c:orientation val="minMax"/>
        </c:scaling>
        <c:delete val="0"/>
        <c:axPos val="l"/>
        <c:majorTickMark val="out"/>
        <c:minorTickMark val="none"/>
        <c:tickLblPos val="nextTo"/>
        <c:crossAx val="78623488"/>
        <c:crosses val="autoZero"/>
        <c:auto val="1"/>
        <c:lblAlgn val="ctr"/>
        <c:lblOffset val="100"/>
        <c:noMultiLvlLbl val="0"/>
      </c:catAx>
      <c:valAx>
        <c:axId val="78623488"/>
        <c:scaling>
          <c:orientation val="minMax"/>
        </c:scaling>
        <c:delete val="0"/>
        <c:axPos val="b"/>
        <c:majorGridlines/>
        <c:numFmt formatCode="0%" sourceLinked="0"/>
        <c:majorTickMark val="out"/>
        <c:minorTickMark val="none"/>
        <c:tickLblPos val="nextTo"/>
        <c:crossAx val="78613504"/>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GEAR UP</c:v>
                </c:pt>
              </c:strCache>
            </c:strRef>
          </c:tx>
          <c:spPr>
            <a:solidFill>
              <a:srgbClr val="FF9933"/>
            </a:solidFill>
          </c:spPr>
          <c:invertIfNegative val="0"/>
          <c:cat>
            <c:numRef>
              <c:f>Sheet1!$A$2</c:f>
              <c:numCache>
                <c:formatCode>General</c:formatCode>
                <c:ptCount val="1"/>
              </c:numCache>
            </c:numRef>
          </c:cat>
          <c:val>
            <c:numRef>
              <c:f>Sheet1!$B$2</c:f>
              <c:numCache>
                <c:formatCode>0%</c:formatCode>
                <c:ptCount val="1"/>
                <c:pt idx="0">
                  <c:v>0.84</c:v>
                </c:pt>
              </c:numCache>
            </c:numRef>
          </c:val>
        </c:ser>
        <c:ser>
          <c:idx val="1"/>
          <c:order val="1"/>
          <c:tx>
            <c:strRef>
              <c:f>Sheet1!$C$1</c:f>
              <c:strCache>
                <c:ptCount val="1"/>
                <c:pt idx="0">
                  <c:v>Statewide</c:v>
                </c:pt>
              </c:strCache>
            </c:strRef>
          </c:tx>
          <c:invertIfNegative val="0"/>
          <c:cat>
            <c:numRef>
              <c:f>Sheet1!$A$2</c:f>
              <c:numCache>
                <c:formatCode>General</c:formatCode>
                <c:ptCount val="1"/>
              </c:numCache>
            </c:numRef>
          </c:cat>
          <c:val>
            <c:numRef>
              <c:f>Sheet1!$C$2</c:f>
              <c:numCache>
                <c:formatCode>0%</c:formatCode>
                <c:ptCount val="1"/>
                <c:pt idx="0">
                  <c:v>0.56999999999999995</c:v>
                </c:pt>
              </c:numCache>
            </c:numRef>
          </c:val>
        </c:ser>
        <c:dLbls>
          <c:dLblPos val="outEnd"/>
          <c:showLegendKey val="0"/>
          <c:showVal val="1"/>
          <c:showCatName val="0"/>
          <c:showSerName val="0"/>
          <c:showPercent val="0"/>
          <c:showBubbleSize val="0"/>
        </c:dLbls>
        <c:gapWidth val="150"/>
        <c:axId val="68086784"/>
        <c:axId val="30614272"/>
      </c:barChart>
      <c:catAx>
        <c:axId val="68086784"/>
        <c:scaling>
          <c:orientation val="minMax"/>
        </c:scaling>
        <c:delete val="0"/>
        <c:axPos val="b"/>
        <c:numFmt formatCode="General" sourceLinked="1"/>
        <c:majorTickMark val="out"/>
        <c:minorTickMark val="none"/>
        <c:tickLblPos val="nextTo"/>
        <c:crossAx val="30614272"/>
        <c:crosses val="autoZero"/>
        <c:auto val="1"/>
        <c:lblAlgn val="ctr"/>
        <c:lblOffset val="100"/>
        <c:noMultiLvlLbl val="0"/>
      </c:catAx>
      <c:valAx>
        <c:axId val="30614272"/>
        <c:scaling>
          <c:orientation val="minMax"/>
          <c:max val="1"/>
        </c:scaling>
        <c:delete val="0"/>
        <c:axPos val="l"/>
        <c:majorGridlines/>
        <c:numFmt formatCode="0%" sourceLinked="1"/>
        <c:majorTickMark val="out"/>
        <c:minorTickMark val="none"/>
        <c:tickLblPos val="nextTo"/>
        <c:crossAx val="68086784"/>
        <c:crosses val="autoZero"/>
        <c:crossBetween val="between"/>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GEAR UP</c:v>
                </c:pt>
              </c:strCache>
            </c:strRef>
          </c:tx>
          <c:spPr>
            <a:solidFill>
              <a:srgbClr val="FF9933"/>
            </a:solidFill>
          </c:spPr>
          <c:invertIfNegative val="0"/>
          <c:cat>
            <c:numRef>
              <c:f>Sheet1!$A$2</c:f>
              <c:numCache>
                <c:formatCode>General</c:formatCode>
                <c:ptCount val="1"/>
              </c:numCache>
            </c:numRef>
          </c:cat>
          <c:val>
            <c:numRef>
              <c:f>Sheet1!$B$2</c:f>
              <c:numCache>
                <c:formatCode>0%</c:formatCode>
                <c:ptCount val="1"/>
                <c:pt idx="0">
                  <c:v>0.81</c:v>
                </c:pt>
              </c:numCache>
            </c:numRef>
          </c:val>
        </c:ser>
        <c:ser>
          <c:idx val="1"/>
          <c:order val="1"/>
          <c:tx>
            <c:strRef>
              <c:f>Sheet1!$C$1</c:f>
              <c:strCache>
                <c:ptCount val="1"/>
                <c:pt idx="0">
                  <c:v>Statewide</c:v>
                </c:pt>
              </c:strCache>
            </c:strRef>
          </c:tx>
          <c:invertIfNegative val="0"/>
          <c:cat>
            <c:numRef>
              <c:f>Sheet1!$A$2</c:f>
              <c:numCache>
                <c:formatCode>General</c:formatCode>
                <c:ptCount val="1"/>
              </c:numCache>
            </c:numRef>
          </c:cat>
          <c:val>
            <c:numRef>
              <c:f>Sheet1!$C$2</c:f>
              <c:numCache>
                <c:formatCode>0%</c:formatCode>
                <c:ptCount val="1"/>
                <c:pt idx="0">
                  <c:v>0.7</c:v>
                </c:pt>
              </c:numCache>
            </c:numRef>
          </c:val>
        </c:ser>
        <c:dLbls>
          <c:dLblPos val="outEnd"/>
          <c:showLegendKey val="0"/>
          <c:showVal val="1"/>
          <c:showCatName val="0"/>
          <c:showSerName val="0"/>
          <c:showPercent val="0"/>
          <c:showBubbleSize val="0"/>
        </c:dLbls>
        <c:gapWidth val="150"/>
        <c:axId val="30642176"/>
        <c:axId val="30643712"/>
      </c:barChart>
      <c:catAx>
        <c:axId val="30642176"/>
        <c:scaling>
          <c:orientation val="minMax"/>
        </c:scaling>
        <c:delete val="0"/>
        <c:axPos val="b"/>
        <c:numFmt formatCode="General" sourceLinked="1"/>
        <c:majorTickMark val="out"/>
        <c:minorTickMark val="none"/>
        <c:tickLblPos val="nextTo"/>
        <c:crossAx val="30643712"/>
        <c:crosses val="autoZero"/>
        <c:auto val="1"/>
        <c:lblAlgn val="ctr"/>
        <c:lblOffset val="100"/>
        <c:noMultiLvlLbl val="0"/>
      </c:catAx>
      <c:valAx>
        <c:axId val="30643712"/>
        <c:scaling>
          <c:orientation val="minMax"/>
          <c:max val="1"/>
        </c:scaling>
        <c:delete val="0"/>
        <c:axPos val="l"/>
        <c:majorGridlines/>
        <c:numFmt formatCode="0%" sourceLinked="1"/>
        <c:majorTickMark val="out"/>
        <c:minorTickMark val="none"/>
        <c:tickLblPos val="nextTo"/>
        <c:crossAx val="30642176"/>
        <c:crosses val="autoZero"/>
        <c:crossBetween val="between"/>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1"/>
          <c:order val="0"/>
          <c:tx>
            <c:strRef>
              <c:f>Sheet1!$B$1</c:f>
              <c:strCache>
                <c:ptCount val="1"/>
                <c:pt idx="0">
                  <c:v>Statewide</c:v>
                </c:pt>
              </c:strCache>
            </c:strRef>
          </c:tx>
          <c:invertIfNegative val="0"/>
          <c:cat>
            <c:strRef>
              <c:f>Sheet1!$A$5:$A$6</c:f>
              <c:strCache>
                <c:ptCount val="2"/>
                <c:pt idx="0">
                  <c:v>White</c:v>
                </c:pt>
                <c:pt idx="1">
                  <c:v>Hispanic</c:v>
                </c:pt>
              </c:strCache>
            </c:strRef>
          </c:cat>
          <c:val>
            <c:numRef>
              <c:f>Sheet1!$B$5:$B$6</c:f>
              <c:numCache>
                <c:formatCode>0.0%</c:formatCode>
                <c:ptCount val="2"/>
                <c:pt idx="0">
                  <c:v>0.56105306901254293</c:v>
                </c:pt>
                <c:pt idx="1">
                  <c:v>0.31897596179171567</c:v>
                </c:pt>
              </c:numCache>
            </c:numRef>
          </c:val>
        </c:ser>
        <c:ser>
          <c:idx val="0"/>
          <c:order val="1"/>
          <c:tx>
            <c:strRef>
              <c:f>Sheet1!$C$1</c:f>
              <c:strCache>
                <c:ptCount val="1"/>
                <c:pt idx="0">
                  <c:v>GEAR UP</c:v>
                </c:pt>
              </c:strCache>
            </c:strRef>
          </c:tx>
          <c:spPr>
            <a:solidFill>
              <a:srgbClr val="FF9933"/>
            </a:solidFill>
          </c:spPr>
          <c:invertIfNegative val="0"/>
          <c:cat>
            <c:strRef>
              <c:f>Sheet1!$A$5:$A$6</c:f>
              <c:strCache>
                <c:ptCount val="2"/>
                <c:pt idx="0">
                  <c:v>White</c:v>
                </c:pt>
                <c:pt idx="1">
                  <c:v>Hispanic</c:v>
                </c:pt>
              </c:strCache>
            </c:strRef>
          </c:cat>
          <c:val>
            <c:numRef>
              <c:f>Sheet1!$C$5:$C$6</c:f>
              <c:numCache>
                <c:formatCode>0.0%</c:formatCode>
                <c:ptCount val="2"/>
                <c:pt idx="0">
                  <c:v>0.18755401901469318</c:v>
                </c:pt>
                <c:pt idx="1">
                  <c:v>0.71996542783059636</c:v>
                </c:pt>
              </c:numCache>
            </c:numRef>
          </c:val>
        </c:ser>
        <c:dLbls>
          <c:dLblPos val="outEnd"/>
          <c:showLegendKey val="0"/>
          <c:showVal val="1"/>
          <c:showCatName val="0"/>
          <c:showSerName val="0"/>
          <c:showPercent val="0"/>
          <c:showBubbleSize val="0"/>
        </c:dLbls>
        <c:gapWidth val="150"/>
        <c:axId val="30740864"/>
        <c:axId val="30742400"/>
      </c:barChart>
      <c:catAx>
        <c:axId val="30740864"/>
        <c:scaling>
          <c:orientation val="minMax"/>
        </c:scaling>
        <c:delete val="0"/>
        <c:axPos val="l"/>
        <c:numFmt formatCode="General" sourceLinked="1"/>
        <c:majorTickMark val="out"/>
        <c:minorTickMark val="none"/>
        <c:tickLblPos val="nextTo"/>
        <c:crossAx val="30742400"/>
        <c:crosses val="autoZero"/>
        <c:auto val="1"/>
        <c:lblAlgn val="ctr"/>
        <c:lblOffset val="100"/>
        <c:noMultiLvlLbl val="0"/>
      </c:catAx>
      <c:valAx>
        <c:axId val="30742400"/>
        <c:scaling>
          <c:orientation val="minMax"/>
        </c:scaling>
        <c:delete val="0"/>
        <c:axPos val="b"/>
        <c:majorGridlines/>
        <c:numFmt formatCode="0.0%" sourceLinked="1"/>
        <c:majorTickMark val="out"/>
        <c:minorTickMark val="none"/>
        <c:tickLblPos val="nextTo"/>
        <c:crossAx val="30740864"/>
        <c:crosses val="autoZero"/>
        <c:crossBetween val="between"/>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1"/>
          <c:order val="0"/>
          <c:tx>
            <c:strRef>
              <c:f>Sheet1!$C$1</c:f>
              <c:strCache>
                <c:ptCount val="1"/>
                <c:pt idx="0">
                  <c:v>Statewide</c:v>
                </c:pt>
              </c:strCache>
            </c:strRef>
          </c:tx>
          <c:invertIfNegative val="0"/>
          <c:cat>
            <c:strRef>
              <c:f>Sheet1!$A$2:$A$3</c:f>
              <c:strCache>
                <c:ptCount val="2"/>
                <c:pt idx="0">
                  <c:v>Full-Pell Eligible</c:v>
                </c:pt>
                <c:pt idx="1">
                  <c:v>Low Income</c:v>
                </c:pt>
              </c:strCache>
            </c:strRef>
          </c:cat>
          <c:val>
            <c:numRef>
              <c:f>Sheet1!$C$2:$C$3</c:f>
              <c:numCache>
                <c:formatCode>0.0%</c:formatCode>
                <c:ptCount val="2"/>
                <c:pt idx="0">
                  <c:v>0.25</c:v>
                </c:pt>
                <c:pt idx="1">
                  <c:v>0.4</c:v>
                </c:pt>
              </c:numCache>
            </c:numRef>
          </c:val>
        </c:ser>
        <c:ser>
          <c:idx val="0"/>
          <c:order val="1"/>
          <c:tx>
            <c:strRef>
              <c:f>Sheet1!$B$1</c:f>
              <c:strCache>
                <c:ptCount val="1"/>
                <c:pt idx="0">
                  <c:v>GEAR UP</c:v>
                </c:pt>
              </c:strCache>
            </c:strRef>
          </c:tx>
          <c:spPr>
            <a:solidFill>
              <a:srgbClr val="FF9933"/>
            </a:solidFill>
          </c:spPr>
          <c:invertIfNegative val="0"/>
          <c:cat>
            <c:strRef>
              <c:f>Sheet1!$A$2:$A$3</c:f>
              <c:strCache>
                <c:ptCount val="2"/>
                <c:pt idx="0">
                  <c:v>Full-Pell Eligible</c:v>
                </c:pt>
                <c:pt idx="1">
                  <c:v>Low Income</c:v>
                </c:pt>
              </c:strCache>
            </c:strRef>
          </c:cat>
          <c:val>
            <c:numRef>
              <c:f>Sheet1!$B$2:$B$3</c:f>
              <c:numCache>
                <c:formatCode>0.0%</c:formatCode>
                <c:ptCount val="2"/>
                <c:pt idx="0">
                  <c:v>0.62</c:v>
                </c:pt>
                <c:pt idx="1">
                  <c:v>1</c:v>
                </c:pt>
              </c:numCache>
            </c:numRef>
          </c:val>
        </c:ser>
        <c:dLbls>
          <c:dLblPos val="outEnd"/>
          <c:showLegendKey val="0"/>
          <c:showVal val="1"/>
          <c:showCatName val="0"/>
          <c:showSerName val="0"/>
          <c:showPercent val="0"/>
          <c:showBubbleSize val="0"/>
        </c:dLbls>
        <c:gapWidth val="150"/>
        <c:axId val="30778112"/>
        <c:axId val="30779648"/>
      </c:barChart>
      <c:catAx>
        <c:axId val="30778112"/>
        <c:scaling>
          <c:orientation val="minMax"/>
        </c:scaling>
        <c:delete val="0"/>
        <c:axPos val="l"/>
        <c:numFmt formatCode="General" sourceLinked="1"/>
        <c:majorTickMark val="out"/>
        <c:minorTickMark val="none"/>
        <c:tickLblPos val="nextTo"/>
        <c:crossAx val="30779648"/>
        <c:crosses val="autoZero"/>
        <c:auto val="1"/>
        <c:lblAlgn val="ctr"/>
        <c:lblOffset val="100"/>
        <c:noMultiLvlLbl val="0"/>
      </c:catAx>
      <c:valAx>
        <c:axId val="30779648"/>
        <c:scaling>
          <c:orientation val="minMax"/>
        </c:scaling>
        <c:delete val="0"/>
        <c:axPos val="b"/>
        <c:majorGridlines/>
        <c:numFmt formatCode="0.0%" sourceLinked="1"/>
        <c:majorTickMark val="out"/>
        <c:minorTickMark val="none"/>
        <c:tickLblPos val="nextTo"/>
        <c:crossAx val="30778112"/>
        <c:crosses val="autoZero"/>
        <c:crossBetween val="between"/>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GEAR UP</c:v>
                </c:pt>
              </c:strCache>
            </c:strRef>
          </c:tx>
          <c:spPr>
            <a:solidFill>
              <a:srgbClr val="FF9933"/>
            </a:solidFill>
          </c:spPr>
          <c:invertIfNegative val="0"/>
          <c:cat>
            <c:numRef>
              <c:f>Sheet1!$A$2</c:f>
              <c:numCache>
                <c:formatCode>General</c:formatCode>
                <c:ptCount val="1"/>
              </c:numCache>
            </c:numRef>
          </c:cat>
          <c:val>
            <c:numRef>
              <c:f>Sheet1!$B$2</c:f>
              <c:numCache>
                <c:formatCode>0%</c:formatCode>
                <c:ptCount val="1"/>
                <c:pt idx="0">
                  <c:v>0.6</c:v>
                </c:pt>
              </c:numCache>
            </c:numRef>
          </c:val>
        </c:ser>
        <c:ser>
          <c:idx val="1"/>
          <c:order val="1"/>
          <c:tx>
            <c:strRef>
              <c:f>Sheet1!$C$1</c:f>
              <c:strCache>
                <c:ptCount val="1"/>
                <c:pt idx="0">
                  <c:v>Statewide</c:v>
                </c:pt>
              </c:strCache>
            </c:strRef>
          </c:tx>
          <c:invertIfNegative val="0"/>
          <c:cat>
            <c:numRef>
              <c:f>Sheet1!$A$2</c:f>
              <c:numCache>
                <c:formatCode>General</c:formatCode>
                <c:ptCount val="1"/>
              </c:numCache>
            </c:numRef>
          </c:cat>
          <c:val>
            <c:numRef>
              <c:f>Sheet1!$C$2</c:f>
              <c:numCache>
                <c:formatCode>0%</c:formatCode>
                <c:ptCount val="1"/>
                <c:pt idx="0">
                  <c:v>0.32</c:v>
                </c:pt>
              </c:numCache>
            </c:numRef>
          </c:val>
        </c:ser>
        <c:dLbls>
          <c:dLblPos val="outEnd"/>
          <c:showLegendKey val="0"/>
          <c:showVal val="1"/>
          <c:showCatName val="0"/>
          <c:showSerName val="0"/>
          <c:showPercent val="0"/>
          <c:showBubbleSize val="0"/>
        </c:dLbls>
        <c:gapWidth val="150"/>
        <c:axId val="31725824"/>
        <c:axId val="31744000"/>
      </c:barChart>
      <c:catAx>
        <c:axId val="31725824"/>
        <c:scaling>
          <c:orientation val="minMax"/>
        </c:scaling>
        <c:delete val="0"/>
        <c:axPos val="b"/>
        <c:numFmt formatCode="General" sourceLinked="1"/>
        <c:majorTickMark val="out"/>
        <c:minorTickMark val="none"/>
        <c:tickLblPos val="nextTo"/>
        <c:crossAx val="31744000"/>
        <c:crosses val="autoZero"/>
        <c:auto val="1"/>
        <c:lblAlgn val="ctr"/>
        <c:lblOffset val="100"/>
        <c:noMultiLvlLbl val="0"/>
      </c:catAx>
      <c:valAx>
        <c:axId val="31744000"/>
        <c:scaling>
          <c:orientation val="minMax"/>
          <c:max val="0.70000000000000007"/>
        </c:scaling>
        <c:delete val="0"/>
        <c:axPos val="l"/>
        <c:majorGridlines/>
        <c:numFmt formatCode="0%" sourceLinked="1"/>
        <c:majorTickMark val="out"/>
        <c:minorTickMark val="none"/>
        <c:tickLblPos val="nextTo"/>
        <c:crossAx val="31725824"/>
        <c:crosses val="autoZero"/>
        <c:crossBetween val="between"/>
      </c:valAx>
    </c:plotArea>
    <c:legend>
      <c:legendPos val="t"/>
      <c:overlay val="0"/>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Earning Bachelor Degrees</a:t>
            </a:r>
            <a:endParaRPr lang="en-US" dirty="0"/>
          </a:p>
        </c:rich>
      </c:tx>
      <c:overlay val="0"/>
    </c:title>
    <c:autoTitleDeleted val="0"/>
    <c:plotArea>
      <c:layout/>
      <c:barChart>
        <c:barDir val="col"/>
        <c:grouping val="clustered"/>
        <c:varyColors val="0"/>
        <c:ser>
          <c:idx val="0"/>
          <c:order val="0"/>
          <c:tx>
            <c:strRef>
              <c:f>Sheet1!$B$1</c:f>
              <c:strCache>
                <c:ptCount val="1"/>
                <c:pt idx="0">
                  <c:v>Remedial Students</c:v>
                </c:pt>
              </c:strCache>
            </c:strRef>
          </c:tx>
          <c:invertIfNegative val="0"/>
          <c:cat>
            <c:strRef>
              <c:f>Sheet1!$A$2:$A$4</c:f>
              <c:strCache>
                <c:ptCount val="3"/>
                <c:pt idx="0">
                  <c:v>in 4 years</c:v>
                </c:pt>
                <c:pt idx="1">
                  <c:v>in 5 years</c:v>
                </c:pt>
                <c:pt idx="2">
                  <c:v>in 6 years</c:v>
                </c:pt>
              </c:strCache>
            </c:strRef>
          </c:cat>
          <c:val>
            <c:numRef>
              <c:f>Sheet1!$B$2:$B$4</c:f>
              <c:numCache>
                <c:formatCode>0%</c:formatCode>
                <c:ptCount val="3"/>
                <c:pt idx="0">
                  <c:v>9.2999999999999999E-2</c:v>
                </c:pt>
                <c:pt idx="1">
                  <c:v>0.23100000000000001</c:v>
                </c:pt>
                <c:pt idx="2">
                  <c:v>0.29699999999999999</c:v>
                </c:pt>
              </c:numCache>
            </c:numRef>
          </c:val>
        </c:ser>
        <c:ser>
          <c:idx val="1"/>
          <c:order val="1"/>
          <c:tx>
            <c:strRef>
              <c:f>Sheet1!$C$1</c:f>
              <c:strCache>
                <c:ptCount val="1"/>
                <c:pt idx="0">
                  <c:v>Non-Remedial</c:v>
                </c:pt>
              </c:strCache>
            </c:strRef>
          </c:tx>
          <c:invertIfNegative val="0"/>
          <c:cat>
            <c:strRef>
              <c:f>Sheet1!$A$2:$A$4</c:f>
              <c:strCache>
                <c:ptCount val="3"/>
                <c:pt idx="0">
                  <c:v>in 4 years</c:v>
                </c:pt>
                <c:pt idx="1">
                  <c:v>in 5 years</c:v>
                </c:pt>
                <c:pt idx="2">
                  <c:v>in 6 years</c:v>
                </c:pt>
              </c:strCache>
            </c:strRef>
          </c:cat>
          <c:val>
            <c:numRef>
              <c:f>Sheet1!$C$2:$C$4</c:f>
              <c:numCache>
                <c:formatCode>0%</c:formatCode>
                <c:ptCount val="3"/>
                <c:pt idx="0">
                  <c:v>0.29699999999999999</c:v>
                </c:pt>
                <c:pt idx="1">
                  <c:v>0.51</c:v>
                </c:pt>
                <c:pt idx="2">
                  <c:v>0.57199999999999995</c:v>
                </c:pt>
              </c:numCache>
            </c:numRef>
          </c:val>
        </c:ser>
        <c:dLbls>
          <c:dLblPos val="outEnd"/>
          <c:showLegendKey val="0"/>
          <c:showVal val="1"/>
          <c:showCatName val="0"/>
          <c:showSerName val="0"/>
          <c:showPercent val="0"/>
          <c:showBubbleSize val="0"/>
        </c:dLbls>
        <c:gapWidth val="150"/>
        <c:axId val="31873664"/>
        <c:axId val="31908608"/>
      </c:barChart>
      <c:catAx>
        <c:axId val="31873664"/>
        <c:scaling>
          <c:orientation val="minMax"/>
        </c:scaling>
        <c:delete val="0"/>
        <c:axPos val="b"/>
        <c:numFmt formatCode="General" sourceLinked="1"/>
        <c:majorTickMark val="out"/>
        <c:minorTickMark val="none"/>
        <c:tickLblPos val="nextTo"/>
        <c:crossAx val="31908608"/>
        <c:crosses val="autoZero"/>
        <c:auto val="1"/>
        <c:lblAlgn val="ctr"/>
        <c:lblOffset val="100"/>
        <c:noMultiLvlLbl val="0"/>
      </c:catAx>
      <c:valAx>
        <c:axId val="31908608"/>
        <c:scaling>
          <c:orientation val="minMax"/>
        </c:scaling>
        <c:delete val="0"/>
        <c:axPos val="l"/>
        <c:majorGridlines/>
        <c:numFmt formatCode="0%" sourceLinked="1"/>
        <c:majorTickMark val="out"/>
        <c:minorTickMark val="none"/>
        <c:tickLblPos val="nextTo"/>
        <c:crossAx val="31873664"/>
        <c:crosses val="autoZero"/>
        <c:crossBetween val="between"/>
      </c:valAx>
    </c:plotArea>
    <c:legend>
      <c:legendPos val="t"/>
      <c:overlay val="0"/>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a:solidFill>
                <a:srgbClr val="FF9933"/>
              </a:solidFill>
            </a:ln>
          </c:spPr>
          <c:marker>
            <c:symbol val="square"/>
            <c:size val="8"/>
            <c:spPr>
              <a:solidFill>
                <a:srgbClr val="FF9933"/>
              </a:solidFill>
            </c:spPr>
          </c:marker>
          <c:cat>
            <c:strRef>
              <c:f>Sheet1!$B$1:$C$1</c:f>
              <c:strCache>
                <c:ptCount val="2"/>
                <c:pt idx="0">
                  <c:v>2011</c:v>
                </c:pt>
                <c:pt idx="1">
                  <c:v>2016</c:v>
                </c:pt>
              </c:strCache>
            </c:strRef>
          </c:cat>
          <c:val>
            <c:numRef>
              <c:f>Sheet1!$B$2:$C$2</c:f>
              <c:numCache>
                <c:formatCode>0%</c:formatCode>
                <c:ptCount val="2"/>
                <c:pt idx="0">
                  <c:v>0.6</c:v>
                </c:pt>
                <c:pt idx="1">
                  <c:v>0</c:v>
                </c:pt>
              </c:numCache>
            </c:numRef>
          </c:val>
          <c:smooth val="0"/>
        </c:ser>
        <c:dLbls>
          <c:showLegendKey val="0"/>
          <c:showVal val="1"/>
          <c:showCatName val="0"/>
          <c:showSerName val="0"/>
          <c:showPercent val="0"/>
          <c:showBubbleSize val="0"/>
        </c:dLbls>
        <c:marker val="1"/>
        <c:smooth val="0"/>
        <c:axId val="68165632"/>
        <c:axId val="68167168"/>
      </c:lineChart>
      <c:catAx>
        <c:axId val="68165632"/>
        <c:scaling>
          <c:orientation val="minMax"/>
        </c:scaling>
        <c:delete val="0"/>
        <c:axPos val="b"/>
        <c:numFmt formatCode="General" sourceLinked="1"/>
        <c:majorTickMark val="out"/>
        <c:minorTickMark val="none"/>
        <c:tickLblPos val="nextTo"/>
        <c:crossAx val="68167168"/>
        <c:crosses val="autoZero"/>
        <c:auto val="1"/>
        <c:lblAlgn val="ctr"/>
        <c:lblOffset val="100"/>
        <c:noMultiLvlLbl val="0"/>
      </c:catAx>
      <c:valAx>
        <c:axId val="68167168"/>
        <c:scaling>
          <c:orientation val="minMax"/>
        </c:scaling>
        <c:delete val="0"/>
        <c:axPos val="l"/>
        <c:majorGridlines/>
        <c:numFmt formatCode="0%" sourceLinked="1"/>
        <c:majorTickMark val="out"/>
        <c:minorTickMark val="none"/>
        <c:tickLblPos val="nextTo"/>
        <c:crossAx val="681656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 Students Taking Remediation</c:v>
                </c:pt>
              </c:strCache>
            </c:strRef>
          </c:tx>
          <c:invertIfNegative val="0"/>
          <c:cat>
            <c:strRef>
              <c:f>Sheet1!$A$2:$A$3</c:f>
              <c:strCache>
                <c:ptCount val="2"/>
                <c:pt idx="0">
                  <c:v>2011-12 (Pilot)</c:v>
                </c:pt>
                <c:pt idx="1">
                  <c:v>2012-13</c:v>
                </c:pt>
              </c:strCache>
            </c:strRef>
          </c:cat>
          <c:val>
            <c:numRef>
              <c:f>Sheet1!$B$2:$B$3</c:f>
              <c:numCache>
                <c:formatCode>General</c:formatCode>
                <c:ptCount val="2"/>
                <c:pt idx="0">
                  <c:v>112</c:v>
                </c:pt>
                <c:pt idx="1">
                  <c:v>605</c:v>
                </c:pt>
              </c:numCache>
            </c:numRef>
          </c:val>
        </c:ser>
        <c:dLbls>
          <c:dLblPos val="outEnd"/>
          <c:showLegendKey val="0"/>
          <c:showVal val="1"/>
          <c:showCatName val="0"/>
          <c:showSerName val="0"/>
          <c:showPercent val="0"/>
          <c:showBubbleSize val="0"/>
        </c:dLbls>
        <c:gapWidth val="150"/>
        <c:axId val="68198400"/>
        <c:axId val="68199936"/>
      </c:barChart>
      <c:catAx>
        <c:axId val="68198400"/>
        <c:scaling>
          <c:orientation val="minMax"/>
        </c:scaling>
        <c:delete val="0"/>
        <c:axPos val="b"/>
        <c:majorTickMark val="out"/>
        <c:minorTickMark val="none"/>
        <c:tickLblPos val="nextTo"/>
        <c:crossAx val="68199936"/>
        <c:crosses val="autoZero"/>
        <c:auto val="1"/>
        <c:lblAlgn val="ctr"/>
        <c:lblOffset val="100"/>
        <c:noMultiLvlLbl val="0"/>
      </c:catAx>
      <c:valAx>
        <c:axId val="68199936"/>
        <c:scaling>
          <c:orientation val="minMax"/>
        </c:scaling>
        <c:delete val="0"/>
        <c:axPos val="l"/>
        <c:majorGridlines/>
        <c:numFmt formatCode="General" sourceLinked="1"/>
        <c:majorTickMark val="out"/>
        <c:minorTickMark val="none"/>
        <c:tickLblPos val="nextTo"/>
        <c:crossAx val="68198400"/>
        <c:crosses val="autoZero"/>
        <c:crossBetween val="between"/>
      </c:valAx>
    </c:plotArea>
    <c:legend>
      <c:legendPos val="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9058DC7-9DF8-437C-95F5-509DAB50F008}" type="datetimeFigureOut">
              <a:rPr lang="en-US" smtClean="0"/>
              <a:t>2/1/2013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4C1623B-006C-4696-B429-D3BA29D5A79D}" type="slidenum">
              <a:rPr lang="en-US" smtClean="0"/>
              <a:t>‹#›</a:t>
            </a:fld>
            <a:endParaRPr lang="en-US"/>
          </a:p>
        </p:txBody>
      </p:sp>
    </p:spTree>
    <p:extLst>
      <p:ext uri="{BB962C8B-B14F-4D97-AF65-F5344CB8AC3E}">
        <p14:creationId xmlns:p14="http://schemas.microsoft.com/office/powerpoint/2010/main" val="230381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you can see slightly more females</a:t>
            </a:r>
            <a:r>
              <a:rPr lang="en-US" baseline="0" dirty="0" smtClean="0"/>
              <a:t> require remediation at both the 2 and 4 year schools.</a:t>
            </a:r>
            <a:endParaRPr lang="en-US" dirty="0"/>
          </a:p>
        </p:txBody>
      </p:sp>
      <p:sp>
        <p:nvSpPr>
          <p:cNvPr id="4" name="Slide Number Placeholder 3"/>
          <p:cNvSpPr>
            <a:spLocks noGrp="1"/>
          </p:cNvSpPr>
          <p:nvPr>
            <p:ph type="sldNum" sz="quarter" idx="10"/>
          </p:nvPr>
        </p:nvSpPr>
        <p:spPr/>
        <p:txBody>
          <a:bodyPr/>
          <a:lstStyle/>
          <a:p>
            <a:fld id="{62126A4F-7B48-4F9B-A6AB-1550A232B655}"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chart represents the breakdown of students needing remediation</a:t>
            </a:r>
            <a:r>
              <a:rPr lang="en-US" baseline="0" dirty="0" smtClean="0"/>
              <a:t> by race/ethnicity categories. For both 4 and 2 year schools the black non-</a:t>
            </a:r>
            <a:r>
              <a:rPr lang="en-US" baseline="0" dirty="0" err="1" smtClean="0"/>
              <a:t>hispanic</a:t>
            </a:r>
            <a:r>
              <a:rPr lang="en-US" baseline="0" dirty="0" smtClean="0"/>
              <a:t> category has the highest percent of students needing remediation. </a:t>
            </a:r>
            <a:endParaRPr lang="en-US" dirty="0"/>
          </a:p>
        </p:txBody>
      </p:sp>
      <p:sp>
        <p:nvSpPr>
          <p:cNvPr id="4" name="Slide Number Placeholder 3"/>
          <p:cNvSpPr>
            <a:spLocks noGrp="1"/>
          </p:cNvSpPr>
          <p:nvPr>
            <p:ph type="sldNum" sz="quarter" idx="10"/>
          </p:nvPr>
        </p:nvSpPr>
        <p:spPr/>
        <p:txBody>
          <a:bodyPr/>
          <a:lstStyle/>
          <a:p>
            <a:fld id="{62126A4F-7B48-4F9B-A6AB-1550A232B655}" type="slidenum">
              <a:rPr lang="en-US" smtClean="0"/>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common</a:t>
            </a:r>
            <a:r>
              <a:rPr lang="en-US" baseline="0" dirty="0" smtClean="0"/>
              <a:t> measure of success for students is retention – meaning if a student starts in the fall are they enrolled the next fall. Here we have broken out one year retention by those students needing remediation and not needing remediation. So the one year retention rate for students not assigned to remediation at the 2 year level is 55% versus 50% for those students needing remediation. At the 4 year level 77% were retained that didn’t  have remedial needs versus 54% of students who required remediation. </a:t>
            </a:r>
          </a:p>
          <a:p>
            <a:r>
              <a:rPr lang="en-US" baseline="0" dirty="0" smtClean="0"/>
              <a:t>Overall 74% of students with no remedial needs were retained one year compared to 55% for students needing remediation. </a:t>
            </a:r>
            <a:endParaRPr lang="en-US" dirty="0"/>
          </a:p>
        </p:txBody>
      </p:sp>
      <p:sp>
        <p:nvSpPr>
          <p:cNvPr id="4" name="Slide Number Placeholder 3"/>
          <p:cNvSpPr>
            <a:spLocks noGrp="1"/>
          </p:cNvSpPr>
          <p:nvPr>
            <p:ph type="sldNum" sz="quarter" idx="10"/>
          </p:nvPr>
        </p:nvSpPr>
        <p:spPr/>
        <p:txBody>
          <a:bodyPr/>
          <a:lstStyle/>
          <a:p>
            <a:fld id="{62126A4F-7B48-4F9B-A6AB-1550A232B655}" type="slidenum">
              <a:rPr lang="en-US" smtClean="0"/>
              <a:pPr/>
              <a:t>27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Another measure of success is graduation rates –</a:t>
            </a:r>
            <a:r>
              <a:rPr lang="en-US" baseline="0" dirty="0" smtClean="0"/>
              <a:t> did a student graduate. At the 2 year schools students with remedial needs 19% graduated versus 23% for those with no remedial needs – another measure is looking to see if they not only graduated but transferred as this is another measure of success for the community colleges…in this case 19% of students with remedial needs graduated compared to 26% of students with no remedial needs. </a:t>
            </a:r>
            <a:endParaRPr lang="en-US" dirty="0"/>
          </a:p>
        </p:txBody>
      </p:sp>
      <p:sp>
        <p:nvSpPr>
          <p:cNvPr id="4" name="Slide Number Placeholder 3"/>
          <p:cNvSpPr>
            <a:spLocks noGrp="1"/>
          </p:cNvSpPr>
          <p:nvPr>
            <p:ph type="sldNum" sz="quarter" idx="10"/>
          </p:nvPr>
        </p:nvSpPr>
        <p:spPr/>
        <p:txBody>
          <a:bodyPr/>
          <a:lstStyle/>
          <a:p>
            <a:fld id="{62126A4F-7B48-4F9B-A6AB-1550A232B655}" type="slidenum">
              <a:rPr lang="en-US" smtClean="0"/>
              <a:pPr/>
              <a:t>29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the 4 year colleges we look at graduation in 4 year, 5 years,</a:t>
            </a:r>
            <a:r>
              <a:rPr lang="en-US" baseline="0" dirty="0" smtClean="0"/>
              <a:t> or 6 years, using the 6 year measure of graduation – 58% of students with no remedial needs graduated compared to 30% of students with remedial needs. </a:t>
            </a:r>
          </a:p>
          <a:p>
            <a:r>
              <a:rPr lang="en-US" baseline="0" dirty="0" smtClean="0"/>
              <a:t>For both 2 and 4 year schools students who enter with remedial needs are less likely to be retained and ultimately graduate. </a:t>
            </a:r>
            <a:endParaRPr lang="en-US" dirty="0"/>
          </a:p>
        </p:txBody>
      </p:sp>
      <p:sp>
        <p:nvSpPr>
          <p:cNvPr id="4" name="Slide Number Placeholder 3"/>
          <p:cNvSpPr>
            <a:spLocks noGrp="1"/>
          </p:cNvSpPr>
          <p:nvPr>
            <p:ph type="sldNum" sz="quarter" idx="10"/>
          </p:nvPr>
        </p:nvSpPr>
        <p:spPr/>
        <p:txBody>
          <a:bodyPr/>
          <a:lstStyle/>
          <a:p>
            <a:fld id="{62126A4F-7B48-4F9B-A6AB-1550A232B655}" type="slidenum">
              <a:rPr lang="en-US" smtClean="0"/>
              <a:pPr/>
              <a:t>30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A3E66F6-4985-4B2D-9663-3CF668760C05}" type="datetimeFigureOut">
              <a:rPr lang="en-US" smtClean="0"/>
              <a:t>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D2267-0C90-4B0B-83DE-6214A19CCA7F}"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3E66F6-4985-4B2D-9663-3CF668760C05}" type="datetimeFigureOut">
              <a:rPr lang="en-US" smtClean="0"/>
              <a:t>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D2267-0C90-4B0B-83DE-6214A19CCA7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3E66F6-4985-4B2D-9663-3CF668760C05}" type="datetimeFigureOut">
              <a:rPr lang="en-US" smtClean="0"/>
              <a:t>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D2267-0C90-4B0B-83DE-6214A19CCA7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3E66F6-4985-4B2D-9663-3CF668760C05}" type="datetimeFigureOut">
              <a:rPr lang="en-US" smtClean="0"/>
              <a:t>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D2267-0C90-4B0B-83DE-6214A19CCA7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3E66F6-4985-4B2D-9663-3CF668760C05}" type="datetimeFigureOut">
              <a:rPr lang="en-US" smtClean="0"/>
              <a:t>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D2267-0C90-4B0B-83DE-6214A19CCA7F}"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A3E66F6-4985-4B2D-9663-3CF668760C05}" type="datetimeFigureOut">
              <a:rPr lang="en-US" smtClean="0"/>
              <a:t>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D2267-0C90-4B0B-83DE-6214A19CCA7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A3E66F6-4985-4B2D-9663-3CF668760C05}" type="datetimeFigureOut">
              <a:rPr lang="en-US" smtClean="0"/>
              <a:t>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FD2267-0C90-4B0B-83DE-6214A19CCA7F}"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3E66F6-4985-4B2D-9663-3CF668760C05}" type="datetimeFigureOut">
              <a:rPr lang="en-US" smtClean="0"/>
              <a:t>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FD2267-0C90-4B0B-83DE-6214A19CCA7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E66F6-4985-4B2D-9663-3CF668760C05}" type="datetimeFigureOut">
              <a:rPr lang="en-US" smtClean="0"/>
              <a:t>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FD2267-0C90-4B0B-83DE-6214A19CCA7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3E66F6-4985-4B2D-9663-3CF668760C05}" type="datetimeFigureOut">
              <a:rPr lang="en-US" smtClean="0"/>
              <a:t>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D2267-0C90-4B0B-83DE-6214A19CCA7F}"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3E66F6-4985-4B2D-9663-3CF668760C05}" type="datetimeFigureOut">
              <a:rPr lang="en-US" smtClean="0"/>
              <a:t>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D2267-0C90-4B0B-83DE-6214A19CCA7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A3E66F6-4985-4B2D-9663-3CF668760C05}" type="datetimeFigureOut">
              <a:rPr lang="en-US" smtClean="0"/>
              <a:t>2/1/2013</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4FD2267-0C90-4B0B-83DE-6214A19CCA7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chart" Target="../charts/chart14.xml"/></Relationships>
</file>

<file path=ppt/slides/_rels/slide2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chart" Target="../charts/char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PUo66TPJ3Q"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www.adhe.edu/SiteCollectionDocuments/Institutional%20Finance%20Division/Publications/UR2007-08.pdf" TargetMode="External"/><Relationship Id="rId2" Type="http://schemas.openxmlformats.org/officeDocument/2006/relationships/hyperlink" Target="http://www.gettingpastgo.org/docs/CostofRemedialEducation-StateReports.pdf" TargetMode="External"/><Relationship Id="rId1" Type="http://schemas.openxmlformats.org/officeDocument/2006/relationships/slideLayout" Target="../slideLayouts/slideLayout2.xml"/><Relationship Id="rId6" Type="http://schemas.openxmlformats.org/officeDocument/2006/relationships/hyperlink" Target="http://www.ccpe.state.ne.us/PublicDoc/CCPE/CCStudy/LB%20340%20Community%20College%20Study.pdf" TargetMode="External"/><Relationship Id="rId5" Type="http://schemas.openxmlformats.org/officeDocument/2006/relationships/hyperlink" Target="http://blogs.orlandosentinel.com/news_education_edblog/2011/05/florida-spends-millions-to-remediate-college-students.html" TargetMode="External"/><Relationship Id="rId4" Type="http://schemas.openxmlformats.org/officeDocument/2006/relationships/hyperlink" Target="http://highered.colorado.gov/i3/Reports.aspx?cat=7" TargetMode="Externa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Remediation in </a:t>
            </a:r>
            <a:r>
              <a:rPr lang="en-US" dirty="0" err="1" smtClean="0"/>
              <a:t>COlorado</a:t>
            </a:r>
            <a:endParaRPr lang="en-US" dirty="0"/>
          </a:p>
        </p:txBody>
      </p:sp>
      <p:sp>
        <p:nvSpPr>
          <p:cNvPr id="3" name="Text Placeholder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924059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Challenge for Remedial Students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39356827"/>
              </p:ext>
            </p:extLst>
          </p:nvPr>
        </p:nvGraphicFramePr>
        <p:xfrm>
          <a:off x="2971800" y="792163"/>
          <a:ext cx="5715000" cy="557847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p:cNvSpPr>
            <a:spLocks noGrp="1"/>
          </p:cNvSpPr>
          <p:nvPr>
            <p:ph type="body" sz="half" idx="2"/>
          </p:nvPr>
        </p:nvSpPr>
        <p:spPr/>
        <p:txBody>
          <a:bodyPr/>
          <a:lstStyle/>
          <a:p>
            <a:endParaRPr lang="en-US" dirty="0" smtClean="0"/>
          </a:p>
          <a:p>
            <a:r>
              <a:rPr lang="en-US" dirty="0" smtClean="0"/>
              <a:t>Graduation rates for remedial and non-remedial students from the 2011 remedial report</a:t>
            </a:r>
            <a:r>
              <a:rPr lang="en-US" dirty="0"/>
              <a:t> </a:t>
            </a:r>
            <a:r>
              <a:rPr lang="en-US" dirty="0" smtClean="0"/>
              <a:t>(table 9).</a:t>
            </a:r>
          </a:p>
          <a:p>
            <a:endParaRPr lang="en-US" dirty="0"/>
          </a:p>
          <a:p>
            <a:r>
              <a:rPr lang="en-US" b="1" dirty="0" smtClean="0"/>
              <a:t>Statewide</a:t>
            </a:r>
            <a:endParaRPr lang="en-US" b="1" dirty="0"/>
          </a:p>
        </p:txBody>
      </p:sp>
    </p:spTree>
    <p:extLst>
      <p:ext uri="{BB962C8B-B14F-4D97-AF65-F5344CB8AC3E}">
        <p14:creationId xmlns:p14="http://schemas.microsoft.com/office/powerpoint/2010/main" val="1323886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92080"/>
            <a:ext cx="2286000" cy="1493920"/>
          </a:xfrm>
        </p:spPr>
        <p:txBody>
          <a:bodyPr/>
          <a:lstStyle/>
          <a:p>
            <a:r>
              <a:rPr lang="en-US" dirty="0" smtClean="0"/>
              <a:t>2016 Goal:</a:t>
            </a:r>
            <a:br>
              <a:rPr lang="en-US" dirty="0" smtClean="0"/>
            </a:br>
            <a:r>
              <a:rPr lang="en-US" dirty="0" smtClean="0"/>
              <a:t/>
            </a:r>
            <a:br>
              <a:rPr lang="en-US" dirty="0" smtClean="0"/>
            </a:br>
            <a:r>
              <a:rPr lang="en-US" dirty="0" smtClean="0"/>
              <a:t>0% Remedial Rate </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96041882"/>
              </p:ext>
            </p:extLst>
          </p:nvPr>
        </p:nvGraphicFramePr>
        <p:xfrm>
          <a:off x="2971800" y="792163"/>
          <a:ext cx="5715000" cy="557847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p:cNvSpPr>
            <a:spLocks noGrp="1"/>
          </p:cNvSpPr>
          <p:nvPr>
            <p:ph type="body" sz="half" idx="2"/>
          </p:nvPr>
        </p:nvSpPr>
        <p:spPr/>
        <p:txBody>
          <a:bodyPr/>
          <a:lstStyle/>
          <a:p>
            <a:endParaRPr lang="en-US" dirty="0" smtClean="0"/>
          </a:p>
          <a:p>
            <a:endParaRPr lang="en-US" dirty="0" smtClean="0"/>
          </a:p>
          <a:p>
            <a:r>
              <a:rPr lang="en-US" dirty="0" smtClean="0"/>
              <a:t>Using early intervention and remedial coursework during high school, getting course completions on high school transcripts, Colorado GEAR UP seeks to reduce their cohort remedial rate to zero.</a:t>
            </a:r>
          </a:p>
          <a:p>
            <a:endParaRPr lang="en-US" dirty="0"/>
          </a:p>
          <a:p>
            <a:r>
              <a:rPr lang="en-US" b="1" dirty="0"/>
              <a:t>Colorado GEAR UP</a:t>
            </a:r>
          </a:p>
          <a:p>
            <a:endParaRPr lang="en-US" dirty="0" smtClean="0"/>
          </a:p>
        </p:txBody>
      </p:sp>
    </p:spTree>
    <p:extLst>
      <p:ext uri="{BB962C8B-B14F-4D97-AF65-F5344CB8AC3E}">
        <p14:creationId xmlns:p14="http://schemas.microsoft.com/office/powerpoint/2010/main" val="13054940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Early remediation</a:t>
            </a:r>
            <a:endParaRPr lang="en-US" dirty="0"/>
          </a:p>
        </p:txBody>
      </p:sp>
      <p:sp>
        <p:nvSpPr>
          <p:cNvPr id="6" name="Text Placeholder 5"/>
          <p:cNvSpPr>
            <a:spLocks noGrp="1"/>
          </p:cNvSpPr>
          <p:nvPr>
            <p:ph type="body" idx="1"/>
          </p:nvPr>
        </p:nvSpPr>
        <p:spPr/>
        <p:txBody>
          <a:bodyPr/>
          <a:lstStyle/>
          <a:p>
            <a:r>
              <a:rPr lang="en-US" dirty="0" smtClean="0"/>
              <a:t>Colorado GEAR UP</a:t>
            </a:r>
            <a:endParaRPr lang="en-US" dirty="0"/>
          </a:p>
        </p:txBody>
      </p:sp>
    </p:spTree>
    <p:extLst>
      <p:ext uri="{BB962C8B-B14F-4D97-AF65-F5344CB8AC3E}">
        <p14:creationId xmlns:p14="http://schemas.microsoft.com/office/powerpoint/2010/main" val="5064455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Early Remediation</a:t>
            </a:r>
            <a:br>
              <a:rPr lang="en-US" dirty="0" smtClean="0"/>
            </a:b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17748054"/>
              </p:ext>
            </p:extLst>
          </p:nvPr>
        </p:nvGraphicFramePr>
        <p:xfrm>
          <a:off x="2971800" y="792163"/>
          <a:ext cx="5715000" cy="557847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p:cNvSpPr>
            <a:spLocks noGrp="1"/>
          </p:cNvSpPr>
          <p:nvPr>
            <p:ph type="body" sz="half" idx="2"/>
          </p:nvPr>
        </p:nvSpPr>
        <p:spPr/>
        <p:txBody>
          <a:bodyPr/>
          <a:lstStyle/>
          <a:p>
            <a:endParaRPr lang="en-US" dirty="0" smtClean="0"/>
          </a:p>
          <a:p>
            <a:r>
              <a:rPr lang="en-US" dirty="0" smtClean="0"/>
              <a:t>Pilot group consisted of 8</a:t>
            </a:r>
            <a:r>
              <a:rPr lang="en-US" baseline="30000" dirty="0" smtClean="0"/>
              <a:t>th</a:t>
            </a:r>
            <a:r>
              <a:rPr lang="en-US" dirty="0" smtClean="0"/>
              <a:t> graders from two middle schools.</a:t>
            </a:r>
          </a:p>
          <a:p>
            <a:endParaRPr lang="en-US" dirty="0"/>
          </a:p>
          <a:p>
            <a:r>
              <a:rPr lang="en-US" dirty="0" smtClean="0"/>
              <a:t>2012-13 remedial group currently has 8</a:t>
            </a:r>
            <a:r>
              <a:rPr lang="en-US" baseline="30000" dirty="0" smtClean="0"/>
              <a:t>th</a:t>
            </a:r>
            <a:r>
              <a:rPr lang="en-US" dirty="0" smtClean="0"/>
              <a:t> and 9</a:t>
            </a:r>
            <a:r>
              <a:rPr lang="en-US" baseline="30000" dirty="0" smtClean="0"/>
              <a:t>th</a:t>
            </a:r>
            <a:r>
              <a:rPr lang="en-US" dirty="0" smtClean="0"/>
              <a:t> graders from eight schools</a:t>
            </a:r>
          </a:p>
          <a:p>
            <a:endParaRPr lang="en-US" dirty="0"/>
          </a:p>
          <a:p>
            <a:r>
              <a:rPr lang="en-US" b="1" dirty="0"/>
              <a:t>Colorado GEAR UP</a:t>
            </a:r>
          </a:p>
          <a:p>
            <a:endParaRPr lang="en-US" dirty="0"/>
          </a:p>
        </p:txBody>
      </p:sp>
    </p:spTree>
    <p:extLst>
      <p:ext uri="{BB962C8B-B14F-4D97-AF65-F5344CB8AC3E}">
        <p14:creationId xmlns:p14="http://schemas.microsoft.com/office/powerpoint/2010/main" val="4150206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92080"/>
            <a:ext cx="2286000" cy="1261872"/>
          </a:xfrm>
        </p:spPr>
        <p:txBody>
          <a:bodyPr/>
          <a:lstStyle/>
          <a:p>
            <a:r>
              <a:rPr lang="en-US" dirty="0" smtClean="0"/>
              <a:t>Subject Mastery Progress</a:t>
            </a:r>
            <a:br>
              <a:rPr lang="en-US" dirty="0" smtClean="0"/>
            </a:br>
            <a:r>
              <a:rPr lang="en-US" dirty="0" smtClean="0"/>
              <a:t>(Aug – Dec)</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25599081"/>
              </p:ext>
            </p:extLst>
          </p:nvPr>
        </p:nvGraphicFramePr>
        <p:xfrm>
          <a:off x="2971800" y="792163"/>
          <a:ext cx="5715000" cy="557847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p:cNvSpPr>
            <a:spLocks noGrp="1"/>
          </p:cNvSpPr>
          <p:nvPr>
            <p:ph type="body" sz="half" idx="2"/>
          </p:nvPr>
        </p:nvSpPr>
        <p:spPr/>
        <p:txBody>
          <a:bodyPr/>
          <a:lstStyle/>
          <a:p>
            <a:endParaRPr lang="en-US" dirty="0" smtClean="0"/>
          </a:p>
          <a:p>
            <a:r>
              <a:rPr lang="en-US" dirty="0" smtClean="0"/>
              <a:t>Pre-Algebra course progress through mid-year 2012-13.  The graph shows 8</a:t>
            </a:r>
            <a:r>
              <a:rPr lang="en-US" baseline="30000" dirty="0" smtClean="0"/>
              <a:t>th</a:t>
            </a:r>
            <a:r>
              <a:rPr lang="en-US" dirty="0" smtClean="0"/>
              <a:t> and 9</a:t>
            </a:r>
            <a:r>
              <a:rPr lang="en-US" baseline="30000" dirty="0" smtClean="0"/>
              <a:t>th</a:t>
            </a:r>
            <a:r>
              <a:rPr lang="en-US" dirty="0" smtClean="0"/>
              <a:t> grade students</a:t>
            </a:r>
          </a:p>
          <a:p>
            <a:endParaRPr lang="en-US" dirty="0"/>
          </a:p>
          <a:p>
            <a:r>
              <a:rPr lang="en-US" b="1" dirty="0" smtClean="0"/>
              <a:t>Colorado GEAR UP</a:t>
            </a:r>
            <a:endParaRPr lang="en-US" b="1" dirty="0"/>
          </a:p>
        </p:txBody>
      </p:sp>
    </p:spTree>
    <p:extLst>
      <p:ext uri="{BB962C8B-B14F-4D97-AF65-F5344CB8AC3E}">
        <p14:creationId xmlns:p14="http://schemas.microsoft.com/office/powerpoint/2010/main" val="6603637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92080"/>
            <a:ext cx="2286000" cy="1261872"/>
          </a:xfrm>
        </p:spPr>
        <p:txBody>
          <a:bodyPr/>
          <a:lstStyle/>
          <a:p>
            <a:r>
              <a:rPr lang="en-US" dirty="0" smtClean="0"/>
              <a:t>Mid-Year Progress Report</a:t>
            </a:r>
            <a:br>
              <a:rPr lang="en-US" dirty="0" smtClean="0"/>
            </a:br>
            <a:r>
              <a:rPr lang="en-US" dirty="0" smtClean="0"/>
              <a:t>50%+ Mastery</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36323253"/>
              </p:ext>
            </p:extLst>
          </p:nvPr>
        </p:nvGraphicFramePr>
        <p:xfrm>
          <a:off x="2971800" y="792163"/>
          <a:ext cx="5715000" cy="557847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p:cNvSpPr>
            <a:spLocks noGrp="1"/>
          </p:cNvSpPr>
          <p:nvPr>
            <p:ph type="body" sz="half" idx="2"/>
          </p:nvPr>
        </p:nvSpPr>
        <p:spPr/>
        <p:txBody>
          <a:bodyPr/>
          <a:lstStyle/>
          <a:p>
            <a:endParaRPr lang="en-US" dirty="0" smtClean="0"/>
          </a:p>
          <a:p>
            <a:r>
              <a:rPr lang="en-US" dirty="0" smtClean="0"/>
              <a:t>Pre-Algebra course progress through mid-year 2012-13.  The graph shows 8</a:t>
            </a:r>
            <a:r>
              <a:rPr lang="en-US" baseline="30000" dirty="0" smtClean="0"/>
              <a:t>th</a:t>
            </a:r>
            <a:r>
              <a:rPr lang="en-US" dirty="0" smtClean="0"/>
              <a:t> and 9</a:t>
            </a:r>
            <a:r>
              <a:rPr lang="en-US" baseline="30000" dirty="0" smtClean="0"/>
              <a:t>th</a:t>
            </a:r>
            <a:r>
              <a:rPr lang="en-US" dirty="0" smtClean="0"/>
              <a:t> grade students</a:t>
            </a:r>
          </a:p>
          <a:p>
            <a:endParaRPr lang="en-US" dirty="0"/>
          </a:p>
          <a:p>
            <a:r>
              <a:rPr lang="en-US" b="1" dirty="0" smtClean="0"/>
              <a:t>Colorado GEAR UP</a:t>
            </a:r>
            <a:endParaRPr lang="en-US" b="1" dirty="0"/>
          </a:p>
        </p:txBody>
      </p:sp>
    </p:spTree>
    <p:extLst>
      <p:ext uri="{BB962C8B-B14F-4D97-AF65-F5344CB8AC3E}">
        <p14:creationId xmlns:p14="http://schemas.microsoft.com/office/powerpoint/2010/main" val="15601387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Remediation of first-time college students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868538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Remediation Rates</a:t>
            </a:r>
            <a:endParaRPr lang="en-US" dirty="0"/>
          </a:p>
        </p:txBody>
      </p:sp>
      <p:sp>
        <p:nvSpPr>
          <p:cNvPr id="3" name="Content Placeholder 2"/>
          <p:cNvSpPr>
            <a:spLocks noGrp="1"/>
          </p:cNvSpPr>
          <p:nvPr>
            <p:ph idx="1"/>
          </p:nvPr>
        </p:nvSpPr>
        <p:spPr/>
        <p:txBody>
          <a:bodyPr/>
          <a:lstStyle/>
          <a:p>
            <a:pPr lvl="1">
              <a:buNone/>
            </a:pPr>
            <a:r>
              <a:rPr lang="en-US" dirty="0" smtClean="0"/>
              <a:t>Nationally </a:t>
            </a:r>
            <a:endParaRPr lang="en-US" dirty="0"/>
          </a:p>
          <a:p>
            <a:pPr lvl="1"/>
            <a:r>
              <a:rPr lang="en-US" dirty="0"/>
              <a:t> </a:t>
            </a:r>
            <a:r>
              <a:rPr lang="en-US" dirty="0" smtClean="0"/>
              <a:t> Four </a:t>
            </a:r>
            <a:r>
              <a:rPr lang="en-US" dirty="0"/>
              <a:t>year institutions = </a:t>
            </a:r>
            <a:r>
              <a:rPr lang="en-US" dirty="0" smtClean="0"/>
              <a:t>20</a:t>
            </a:r>
            <a:r>
              <a:rPr lang="en-US" dirty="0"/>
              <a:t>%</a:t>
            </a:r>
          </a:p>
          <a:p>
            <a:pPr lvl="1"/>
            <a:r>
              <a:rPr lang="en-US" dirty="0"/>
              <a:t>  </a:t>
            </a:r>
            <a:r>
              <a:rPr lang="en-US" dirty="0" smtClean="0"/>
              <a:t>Two </a:t>
            </a:r>
            <a:r>
              <a:rPr lang="en-US" dirty="0"/>
              <a:t>year institutions = </a:t>
            </a:r>
            <a:r>
              <a:rPr lang="en-US" dirty="0" smtClean="0"/>
              <a:t>50%</a:t>
            </a:r>
            <a:endParaRPr lang="en-US" dirty="0"/>
          </a:p>
          <a:p>
            <a:pPr lvl="1">
              <a:buNone/>
            </a:pPr>
            <a:endParaRPr lang="en-US" dirty="0"/>
          </a:p>
          <a:p>
            <a:pPr lvl="1">
              <a:buNone/>
            </a:pPr>
            <a:r>
              <a:rPr lang="en-US" dirty="0"/>
              <a:t>Colorado </a:t>
            </a:r>
          </a:p>
          <a:p>
            <a:pPr lvl="1"/>
            <a:r>
              <a:rPr lang="en-US" dirty="0"/>
              <a:t>  </a:t>
            </a:r>
            <a:r>
              <a:rPr lang="en-US" dirty="0" smtClean="0"/>
              <a:t>Four </a:t>
            </a:r>
            <a:r>
              <a:rPr lang="en-US" dirty="0"/>
              <a:t>year institutions = </a:t>
            </a:r>
            <a:r>
              <a:rPr lang="en-US" dirty="0" smtClean="0"/>
              <a:t>21%</a:t>
            </a:r>
            <a:endParaRPr lang="en-US" dirty="0"/>
          </a:p>
          <a:p>
            <a:pPr lvl="1"/>
            <a:r>
              <a:rPr lang="en-US" dirty="0"/>
              <a:t>  </a:t>
            </a:r>
            <a:r>
              <a:rPr lang="en-US" dirty="0" smtClean="0"/>
              <a:t>Two </a:t>
            </a:r>
            <a:r>
              <a:rPr lang="en-US" dirty="0"/>
              <a:t>year institutions = </a:t>
            </a:r>
            <a:r>
              <a:rPr lang="en-US" dirty="0" smtClean="0"/>
              <a:t>58% </a:t>
            </a:r>
            <a:endParaRPr lang="en-US" dirty="0"/>
          </a:p>
          <a:p>
            <a:pPr lvl="3"/>
            <a:r>
              <a:rPr lang="en-US" dirty="0"/>
              <a:t>Overall = </a:t>
            </a:r>
            <a:r>
              <a:rPr lang="en-US" dirty="0" smtClean="0"/>
              <a:t>31.8% </a:t>
            </a:r>
            <a:endParaRPr lang="en-US" dirty="0"/>
          </a:p>
          <a:p>
            <a:pPr marL="0" indent="0">
              <a:buNone/>
            </a:pPr>
            <a:endParaRPr lang="en-US" dirty="0"/>
          </a:p>
        </p:txBody>
      </p:sp>
      <p:sp>
        <p:nvSpPr>
          <p:cNvPr id="4" name="TextBox 3"/>
          <p:cNvSpPr txBox="1"/>
          <p:nvPr/>
        </p:nvSpPr>
        <p:spPr>
          <a:xfrm>
            <a:off x="914400" y="5638800"/>
            <a:ext cx="7987576" cy="246221"/>
          </a:xfrm>
          <a:prstGeom prst="rect">
            <a:avLst/>
          </a:prstGeom>
          <a:noFill/>
        </p:spPr>
        <p:txBody>
          <a:bodyPr wrap="square" rtlCol="0">
            <a:spAutoFit/>
          </a:bodyPr>
          <a:lstStyle/>
          <a:p>
            <a:r>
              <a:rPr lang="en-US" sz="1000" dirty="0" smtClean="0"/>
              <a:t>Colorado: DHE, 2011 Report on Remedial Education; Feb 2012; http://highered.colorado.gov/i3/Reports.aspx?cat=7</a:t>
            </a:r>
            <a:endParaRPr lang="en-US" sz="1000" dirty="0"/>
          </a:p>
        </p:txBody>
      </p:sp>
      <p:sp>
        <p:nvSpPr>
          <p:cNvPr id="5" name="TextBox 4"/>
          <p:cNvSpPr txBox="1"/>
          <p:nvPr/>
        </p:nvSpPr>
        <p:spPr>
          <a:xfrm>
            <a:off x="914400" y="5392579"/>
            <a:ext cx="7987576" cy="246221"/>
          </a:xfrm>
          <a:prstGeom prst="rect">
            <a:avLst/>
          </a:prstGeom>
          <a:noFill/>
        </p:spPr>
        <p:txBody>
          <a:bodyPr wrap="square" rtlCol="0">
            <a:spAutoFit/>
          </a:bodyPr>
          <a:lstStyle/>
          <a:p>
            <a:r>
              <a:rPr lang="en-US" sz="1000" dirty="0" smtClean="0"/>
              <a:t>Nationally: DHE, 2011 Report on Remedial Education; Feb 2012, Report Summary; </a:t>
            </a:r>
            <a:r>
              <a:rPr lang="en-US" sz="1000" dirty="0"/>
              <a:t>Education Commission of the </a:t>
            </a:r>
            <a:r>
              <a:rPr lang="en-US" sz="1000" dirty="0" smtClean="0"/>
              <a:t>States </a:t>
            </a:r>
            <a:endParaRPr lang="en-US" sz="1000" dirty="0"/>
          </a:p>
        </p:txBody>
      </p:sp>
    </p:spTree>
    <p:extLst>
      <p:ext uri="{BB962C8B-B14F-4D97-AF65-F5344CB8AC3E}">
        <p14:creationId xmlns:p14="http://schemas.microsoft.com/office/powerpoint/2010/main" val="16325024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458200" cy="533400"/>
          </a:xfrm>
        </p:spPr>
        <p:txBody>
          <a:bodyPr>
            <a:normAutofit fontScale="90000"/>
          </a:bodyPr>
          <a:lstStyle/>
          <a:p>
            <a:r>
              <a:rPr lang="en-US" dirty="0" smtClean="0"/>
              <a:t>For Every 100 Students Entering College…</a:t>
            </a:r>
            <a:endParaRPr lang="en-US" dirty="0"/>
          </a:p>
        </p:txBody>
      </p:sp>
      <p:grpSp>
        <p:nvGrpSpPr>
          <p:cNvPr id="7" name="Group 6"/>
          <p:cNvGrpSpPr/>
          <p:nvPr/>
        </p:nvGrpSpPr>
        <p:grpSpPr>
          <a:xfrm>
            <a:off x="675319" y="1836136"/>
            <a:ext cx="7782881" cy="806450"/>
            <a:chOff x="838200" y="1880586"/>
            <a:chExt cx="7782881" cy="806450"/>
          </a:xfrm>
        </p:grpSpPr>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5263"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1347"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7431"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3515"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2536"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1557"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0578"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7221"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6242"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284"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3305"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2326"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0368"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9389"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8410"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6452"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95473"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4494"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9600"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3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319"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2382"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8466"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4550"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0634"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9655"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8676"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7697"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340"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3361"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1403"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0424"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9445"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7487"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6508"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5529"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3571"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2592"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1613"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6719"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4550"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5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0634"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5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9655"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5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8676"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5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7697"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6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3571"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6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2592"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7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1613"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7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6719"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7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319"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2382"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8466"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4550"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0634"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9655"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8676"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7697"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340"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3361"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1403"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0424"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9445"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7487"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6508"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5529"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3571"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2592"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1613"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6719"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319"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2382"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8466"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4550"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0634"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9655"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8676"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7697"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340"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3361"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1403"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0424"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9445"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7487"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6508"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5529"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3571"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2592"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1613"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6719"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10644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5"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6753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6"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14536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7"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18427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8"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22319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9"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26210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0"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30102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1"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33993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37885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3"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41776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4"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45668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5"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49559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6"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53451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7"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57342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8"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61234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9"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65125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0"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69017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1"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72908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2"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76800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8069178"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6" name="Title 1"/>
          <p:cNvSpPr txBox="1">
            <a:spLocks/>
          </p:cNvSpPr>
          <p:nvPr/>
        </p:nvSpPr>
        <p:spPr>
          <a:xfrm>
            <a:off x="457200" y="1143000"/>
            <a:ext cx="8458200" cy="533400"/>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n-US" dirty="0" smtClean="0"/>
              <a:t>31 are Assigned to Remediation</a:t>
            </a:r>
            <a:endParaRPr lang="en-US" dirty="0"/>
          </a:p>
        </p:txBody>
      </p:sp>
      <p:sp>
        <p:nvSpPr>
          <p:cNvPr id="157" name="TextBox 156"/>
          <p:cNvSpPr txBox="1"/>
          <p:nvPr/>
        </p:nvSpPr>
        <p:spPr>
          <a:xfrm>
            <a:off x="675319" y="6400800"/>
            <a:ext cx="7987576" cy="400110"/>
          </a:xfrm>
          <a:prstGeom prst="rect">
            <a:avLst/>
          </a:prstGeom>
          <a:noFill/>
        </p:spPr>
        <p:txBody>
          <a:bodyPr wrap="square" rtlCol="0">
            <a:spAutoFit/>
          </a:bodyPr>
          <a:lstStyle/>
          <a:p>
            <a:r>
              <a:rPr lang="en-US" sz="1000" dirty="0" smtClean="0"/>
              <a:t>Source: DHE, 2011 Report on Remedial Education; Feb 2012; http://highered.colorado.gov/i3/Reports.aspx?cat=7</a:t>
            </a:r>
          </a:p>
          <a:p>
            <a:r>
              <a:rPr lang="en-US" sz="1000" dirty="0" smtClean="0"/>
              <a:t>31.8% of incoming recent high school graduates in CO are assigned to remediation in at least one subject</a:t>
            </a:r>
            <a:endParaRPr lang="en-US" sz="1000" dirty="0"/>
          </a:p>
        </p:txBody>
      </p:sp>
      <p:pic>
        <p:nvPicPr>
          <p:cNvPr id="147"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105152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8"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66237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9"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144067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0"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182982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1"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221897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2"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260812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299727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4"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338642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5"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377557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8"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416472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9"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455387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7140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Remediation Rates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2298795"/>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85800" y="6459379"/>
            <a:ext cx="7987576" cy="246221"/>
          </a:xfrm>
          <a:prstGeom prst="rect">
            <a:avLst/>
          </a:prstGeom>
          <a:noFill/>
        </p:spPr>
        <p:txBody>
          <a:bodyPr wrap="square" rtlCol="0">
            <a:spAutoFit/>
          </a:bodyPr>
          <a:lstStyle/>
          <a:p>
            <a:r>
              <a:rPr lang="en-US" sz="1000" dirty="0" smtClean="0"/>
              <a:t>Source: DHE, 2011 Report on Remedial Education; Feb 2012; http://highered.colorado.gov/i3/Reports.aspx?cat=7</a:t>
            </a:r>
            <a:endParaRPr lang="en-US" sz="1000" dirty="0"/>
          </a:p>
        </p:txBody>
      </p:sp>
    </p:spTree>
    <p:extLst>
      <p:ext uri="{BB962C8B-B14F-4D97-AF65-F5344CB8AC3E}">
        <p14:creationId xmlns:p14="http://schemas.microsoft.com/office/powerpoint/2010/main" val="313426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Colorado GEAR UP</a:t>
            </a:r>
            <a:br>
              <a:rPr lang="en-US" dirty="0"/>
            </a:br>
            <a:r>
              <a:rPr lang="en-US" dirty="0"/>
              <a:t>SUCCESS</a:t>
            </a:r>
          </a:p>
        </p:txBody>
      </p:sp>
      <p:sp>
        <p:nvSpPr>
          <p:cNvPr id="6" name="Text Placeholder 5"/>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644849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528270085"/>
              </p:ext>
            </p:extLst>
          </p:nvPr>
        </p:nvGraphicFramePr>
        <p:xfrm>
          <a:off x="720571" y="1371600"/>
          <a:ext cx="7696198" cy="4114800"/>
        </p:xfrm>
        <a:graphic>
          <a:graphicData uri="http://schemas.openxmlformats.org/drawingml/2006/table">
            <a:tbl>
              <a:tblPr>
                <a:tableStyleId>{5C22544A-7EE6-4342-B048-85BDC9FD1C3A}</a:tableStyleId>
              </a:tblPr>
              <a:tblGrid>
                <a:gridCol w="1796633"/>
                <a:gridCol w="842795"/>
                <a:gridCol w="842795"/>
                <a:gridCol w="842795"/>
                <a:gridCol w="842795"/>
                <a:gridCol w="842795"/>
                <a:gridCol w="842795"/>
                <a:gridCol w="842795"/>
              </a:tblGrid>
              <a:tr h="531907">
                <a:tc gridSpan="8">
                  <a:txBody>
                    <a:bodyPr/>
                    <a:lstStyle/>
                    <a:p>
                      <a:pPr algn="ctr" fontAlgn="b"/>
                      <a:r>
                        <a:rPr lang="en-US" sz="1800" u="none" strike="noStrike" dirty="0" smtClean="0">
                          <a:effectLst/>
                        </a:rPr>
                        <a:t>Remediation </a:t>
                      </a:r>
                      <a:r>
                        <a:rPr lang="en-US" sz="1800" u="none" strike="noStrike" dirty="0">
                          <a:effectLst/>
                        </a:rPr>
                        <a:t>by </a:t>
                      </a:r>
                      <a:r>
                        <a:rPr lang="en-US" sz="1800" u="none" strike="noStrike" dirty="0" smtClean="0">
                          <a:effectLst/>
                        </a:rPr>
                        <a:t>Sector, </a:t>
                      </a:r>
                      <a:r>
                        <a:rPr lang="en-US" sz="1800" u="none" strike="noStrike" dirty="0">
                          <a:effectLst/>
                        </a:rPr>
                        <a:t>FY 2011 (Fall 2010)</a:t>
                      </a:r>
                      <a:endParaRPr lang="en-US" sz="1800" b="1" i="0" u="none" strike="noStrike" dirty="0">
                        <a:solidFill>
                          <a:srgbClr val="000000"/>
                        </a:solidFill>
                        <a:effectLst/>
                        <a:latin typeface="Calibri"/>
                      </a:endParaRPr>
                    </a:p>
                  </a:txBody>
                  <a:tcPr marL="8620" marR="8620" marT="8620" marB="0" anchor="ctr">
                    <a:solidFill>
                      <a:schemeClr val="bg1"/>
                    </a:solidFill>
                  </a:tcPr>
                </a:tc>
                <a:tc hMerge="1">
                  <a:txBody>
                    <a:bodyPr/>
                    <a:lstStyle/>
                    <a:p>
                      <a:endParaRPr lang="en-US" dirty="0"/>
                    </a:p>
                  </a:txBody>
                  <a:tcPr/>
                </a:tc>
                <a:tc hMerge="1">
                  <a:txBody>
                    <a:bodyPr/>
                    <a:lstStyle/>
                    <a:p>
                      <a:pPr algn="ctr" fontAlgn="b"/>
                      <a:endParaRPr lang="en-US" sz="1800" b="1" i="0" u="none" strike="noStrike" dirty="0">
                        <a:solidFill>
                          <a:srgbClr val="000000"/>
                        </a:solidFill>
                        <a:effectLst/>
                        <a:latin typeface="Calibri"/>
                      </a:endParaRPr>
                    </a:p>
                  </a:txBody>
                  <a:tcPr marL="8620" marR="8620" marT="8620" marB="0" anchor="ctr">
                    <a:solidFill>
                      <a:schemeClr val="bg1"/>
                    </a:solidFill>
                  </a:tcPr>
                </a:tc>
                <a:tc hMerge="1">
                  <a:txBody>
                    <a:bodyPr/>
                    <a:lstStyle/>
                    <a:p>
                      <a:pPr algn="ctr" fontAlgn="b"/>
                      <a:endParaRPr lang="en-US" sz="1800" b="1" i="0" u="none" strike="noStrike" dirty="0">
                        <a:solidFill>
                          <a:srgbClr val="000000"/>
                        </a:solidFill>
                        <a:effectLst/>
                        <a:latin typeface="Calibri"/>
                      </a:endParaRPr>
                    </a:p>
                  </a:txBody>
                  <a:tcPr marL="8620" marR="8620" marT="8620" marB="0" anchor="ctr">
                    <a:solidFill>
                      <a:schemeClr val="bg1"/>
                    </a:solidFill>
                  </a:tcPr>
                </a:tc>
                <a:tc hMerge="1">
                  <a:txBody>
                    <a:bodyPr/>
                    <a:lstStyle/>
                    <a:p>
                      <a:pPr algn="ctr" fontAlgn="b"/>
                      <a:endParaRPr lang="en-US" sz="1800" b="1" i="0" u="none" strike="noStrike" dirty="0">
                        <a:solidFill>
                          <a:srgbClr val="000000"/>
                        </a:solidFill>
                        <a:effectLst/>
                        <a:latin typeface="Calibri"/>
                      </a:endParaRPr>
                    </a:p>
                  </a:txBody>
                  <a:tcPr marL="8620" marR="8620" marT="8620" marB="0" anchor="ctr">
                    <a:solidFill>
                      <a:schemeClr val="bg1"/>
                    </a:solidFill>
                  </a:tcPr>
                </a:tc>
                <a:tc hMerge="1">
                  <a:txBody>
                    <a:bodyPr/>
                    <a:lstStyle/>
                    <a:p>
                      <a:pPr algn="ctr" fontAlgn="b"/>
                      <a:endParaRPr lang="en-US" sz="1800" b="1" i="0" u="none" strike="noStrike" dirty="0">
                        <a:solidFill>
                          <a:srgbClr val="000000"/>
                        </a:solidFill>
                        <a:effectLst/>
                        <a:latin typeface="Calibri"/>
                      </a:endParaRPr>
                    </a:p>
                  </a:txBody>
                  <a:tcPr marL="8620" marR="8620" marT="8620" marB="0" anchor="ctr">
                    <a:solidFill>
                      <a:schemeClr val="bg1"/>
                    </a:solidFill>
                  </a:tcPr>
                </a:tc>
                <a:tc hMerge="1">
                  <a:txBody>
                    <a:bodyPr/>
                    <a:lstStyle/>
                    <a:p>
                      <a:pPr algn="ctr" fontAlgn="b"/>
                      <a:endParaRPr lang="en-US" sz="1800" b="1" i="0" u="none" strike="noStrike" dirty="0">
                        <a:solidFill>
                          <a:srgbClr val="000000"/>
                        </a:solidFill>
                        <a:effectLst/>
                        <a:latin typeface="Calibri"/>
                      </a:endParaRPr>
                    </a:p>
                  </a:txBody>
                  <a:tcPr marL="8620" marR="8620" marT="8620" marB="0" anchor="ctr">
                    <a:solidFill>
                      <a:schemeClr val="bg1"/>
                    </a:solidFill>
                  </a:tcPr>
                </a:tc>
                <a:tc hMerge="1">
                  <a:txBody>
                    <a:bodyPr/>
                    <a:lstStyle/>
                    <a:p>
                      <a:pPr algn="ctr" fontAlgn="b"/>
                      <a:endParaRPr lang="en-US" sz="1800" b="1" i="0" u="none" strike="noStrike" dirty="0">
                        <a:solidFill>
                          <a:srgbClr val="000000"/>
                        </a:solidFill>
                        <a:effectLst/>
                        <a:latin typeface="Calibri"/>
                      </a:endParaRPr>
                    </a:p>
                  </a:txBody>
                  <a:tcPr marL="8620" marR="8620" marT="8620" marB="0" anchor="ctr">
                    <a:solidFill>
                      <a:schemeClr val="bg1"/>
                    </a:solidFill>
                  </a:tcPr>
                </a:tc>
              </a:tr>
              <a:tr h="531907">
                <a:tc gridSpan="8">
                  <a:txBody>
                    <a:bodyPr/>
                    <a:lstStyle/>
                    <a:p>
                      <a:pPr algn="ctr" fontAlgn="b"/>
                      <a:r>
                        <a:rPr lang="en-US" sz="1800" u="none" strike="noStrike" dirty="0" smtClean="0">
                          <a:effectLst/>
                        </a:rPr>
                        <a:t>First-Time Recent High School Graduates</a:t>
                      </a:r>
                      <a:endParaRPr lang="en-US" sz="1800" b="1" i="0" u="none" strike="noStrike" dirty="0">
                        <a:solidFill>
                          <a:srgbClr val="000000"/>
                        </a:solidFill>
                        <a:effectLst/>
                        <a:latin typeface="Calibri"/>
                      </a:endParaRPr>
                    </a:p>
                  </a:txBody>
                  <a:tcPr marL="8620" marR="8620" marT="8620" marB="0" anchor="ctr">
                    <a:solidFill>
                      <a:schemeClr val="bg1"/>
                    </a:solidFill>
                  </a:tcPr>
                </a:tc>
                <a:tc hMerge="1">
                  <a:txBody>
                    <a:bodyPr/>
                    <a:lstStyle/>
                    <a:p>
                      <a:endParaRPr lang="en-US"/>
                    </a:p>
                  </a:txBody>
                  <a:tcPr/>
                </a:tc>
                <a:tc hMerge="1">
                  <a:txBody>
                    <a:bodyPr/>
                    <a:lstStyle/>
                    <a:p>
                      <a:pPr algn="ctr" fontAlgn="b"/>
                      <a:endParaRPr lang="en-US" sz="1800" b="1" i="0" u="none" strike="noStrike" dirty="0">
                        <a:solidFill>
                          <a:srgbClr val="000000"/>
                        </a:solidFill>
                        <a:effectLst/>
                        <a:latin typeface="Calibri"/>
                      </a:endParaRPr>
                    </a:p>
                  </a:txBody>
                  <a:tcPr marL="8620" marR="8620" marT="8620" marB="0" anchor="ctr">
                    <a:solidFill>
                      <a:schemeClr val="bg1"/>
                    </a:solidFill>
                  </a:tcPr>
                </a:tc>
                <a:tc hMerge="1">
                  <a:txBody>
                    <a:bodyPr/>
                    <a:lstStyle/>
                    <a:p>
                      <a:pPr algn="ctr" fontAlgn="b"/>
                      <a:endParaRPr lang="en-US" sz="1800" b="1" i="0" u="none" strike="noStrike" dirty="0">
                        <a:solidFill>
                          <a:srgbClr val="000000"/>
                        </a:solidFill>
                        <a:effectLst/>
                        <a:latin typeface="Calibri"/>
                      </a:endParaRPr>
                    </a:p>
                  </a:txBody>
                  <a:tcPr marL="8620" marR="8620" marT="8620" marB="0" anchor="ctr">
                    <a:solidFill>
                      <a:schemeClr val="bg1"/>
                    </a:solidFill>
                  </a:tcPr>
                </a:tc>
                <a:tc hMerge="1">
                  <a:txBody>
                    <a:bodyPr/>
                    <a:lstStyle/>
                    <a:p>
                      <a:pPr algn="ctr" fontAlgn="b"/>
                      <a:endParaRPr lang="en-US" sz="1800" b="1" i="0" u="none" strike="noStrike" dirty="0">
                        <a:solidFill>
                          <a:srgbClr val="000000"/>
                        </a:solidFill>
                        <a:effectLst/>
                        <a:latin typeface="Calibri"/>
                      </a:endParaRPr>
                    </a:p>
                  </a:txBody>
                  <a:tcPr marL="8620" marR="8620" marT="8620" marB="0" anchor="ctr">
                    <a:solidFill>
                      <a:schemeClr val="bg1"/>
                    </a:solidFill>
                  </a:tcPr>
                </a:tc>
                <a:tc hMerge="1">
                  <a:txBody>
                    <a:bodyPr/>
                    <a:lstStyle/>
                    <a:p>
                      <a:pPr algn="ctr" fontAlgn="b"/>
                      <a:endParaRPr lang="en-US" sz="1800" b="1" i="0" u="none" strike="noStrike" dirty="0">
                        <a:solidFill>
                          <a:srgbClr val="000000"/>
                        </a:solidFill>
                        <a:effectLst/>
                        <a:latin typeface="Calibri"/>
                      </a:endParaRPr>
                    </a:p>
                  </a:txBody>
                  <a:tcPr marL="8620" marR="8620" marT="8620" marB="0" anchor="ctr">
                    <a:solidFill>
                      <a:schemeClr val="bg1"/>
                    </a:solidFill>
                  </a:tcPr>
                </a:tc>
                <a:tc hMerge="1">
                  <a:txBody>
                    <a:bodyPr/>
                    <a:lstStyle/>
                    <a:p>
                      <a:pPr algn="ctr" fontAlgn="b"/>
                      <a:endParaRPr lang="en-US" sz="1800" b="1" i="0" u="none" strike="noStrike" dirty="0">
                        <a:solidFill>
                          <a:srgbClr val="000000"/>
                        </a:solidFill>
                        <a:effectLst/>
                        <a:latin typeface="Calibri"/>
                      </a:endParaRPr>
                    </a:p>
                  </a:txBody>
                  <a:tcPr marL="8620" marR="8620" marT="8620" marB="0" anchor="ctr">
                    <a:solidFill>
                      <a:schemeClr val="bg1"/>
                    </a:solidFill>
                  </a:tcPr>
                </a:tc>
                <a:tc hMerge="1">
                  <a:txBody>
                    <a:bodyPr/>
                    <a:lstStyle/>
                    <a:p>
                      <a:pPr algn="ctr" fontAlgn="b"/>
                      <a:endParaRPr lang="en-US" sz="1800" b="1" i="0" u="none" strike="noStrike" dirty="0">
                        <a:solidFill>
                          <a:srgbClr val="000000"/>
                        </a:solidFill>
                        <a:effectLst/>
                        <a:latin typeface="Calibri"/>
                      </a:endParaRPr>
                    </a:p>
                  </a:txBody>
                  <a:tcPr marL="8620" marR="8620" marT="8620" marB="0" anchor="ctr">
                    <a:solidFill>
                      <a:schemeClr val="bg1"/>
                    </a:solidFill>
                  </a:tcPr>
                </a:tc>
              </a:tr>
              <a:tr h="1145986">
                <a:tc>
                  <a:txBody>
                    <a:bodyPr/>
                    <a:lstStyle/>
                    <a:p>
                      <a:pPr algn="ctr" rtl="0" fontAlgn="ctr"/>
                      <a:r>
                        <a:rPr lang="en-US" sz="1600" b="0" i="0" u="none" strike="noStrike">
                          <a:solidFill>
                            <a:srgbClr val="292934"/>
                          </a:solidFill>
                          <a:effectLst/>
                          <a:latin typeface="Arial"/>
                        </a:rPr>
                        <a:t>Sector</a:t>
                      </a:r>
                    </a:p>
                  </a:txBody>
                  <a:tcPr marL="9525" marR="9525" marT="9525" marB="0" anchor="ctr">
                    <a:solidFill>
                      <a:schemeClr val="accent1">
                        <a:lumMod val="60000"/>
                        <a:lumOff val="40000"/>
                      </a:schemeClr>
                    </a:solidFill>
                  </a:tcPr>
                </a:tc>
                <a:tc>
                  <a:txBody>
                    <a:bodyPr/>
                    <a:lstStyle/>
                    <a:p>
                      <a:pPr algn="ctr" rtl="0" fontAlgn="ctr"/>
                      <a:r>
                        <a:rPr lang="en-US" sz="1600" b="0" i="0" u="none" strike="noStrike">
                          <a:solidFill>
                            <a:srgbClr val="292934"/>
                          </a:solidFill>
                          <a:effectLst/>
                          <a:latin typeface="Arial"/>
                        </a:rPr>
                        <a:t>Math only</a:t>
                      </a:r>
                    </a:p>
                  </a:txBody>
                  <a:tcPr marL="9525" marR="9525" marT="9525" marB="0" anchor="ctr">
                    <a:solidFill>
                      <a:schemeClr val="accent1">
                        <a:lumMod val="60000"/>
                        <a:lumOff val="40000"/>
                      </a:schemeClr>
                    </a:solidFill>
                  </a:tcPr>
                </a:tc>
                <a:tc>
                  <a:txBody>
                    <a:bodyPr/>
                    <a:lstStyle/>
                    <a:p>
                      <a:pPr algn="ctr" rtl="0" fontAlgn="ctr"/>
                      <a:r>
                        <a:rPr lang="en-US" sz="1600" b="0" i="0" u="none" strike="noStrike">
                          <a:solidFill>
                            <a:srgbClr val="000000"/>
                          </a:solidFill>
                          <a:effectLst/>
                          <a:latin typeface="Calibri"/>
                        </a:rPr>
                        <a:t>Writing Only</a:t>
                      </a:r>
                    </a:p>
                  </a:txBody>
                  <a:tcPr marL="9525" marR="9525" marT="9525" marB="0" anchor="ctr">
                    <a:solidFill>
                      <a:schemeClr val="accent1">
                        <a:lumMod val="60000"/>
                        <a:lumOff val="40000"/>
                      </a:schemeClr>
                    </a:solidFill>
                  </a:tcPr>
                </a:tc>
                <a:tc>
                  <a:txBody>
                    <a:bodyPr/>
                    <a:lstStyle/>
                    <a:p>
                      <a:pPr algn="ctr" rtl="0" fontAlgn="ctr"/>
                      <a:r>
                        <a:rPr lang="en-US" sz="1600" b="0" i="0" u="none" strike="noStrike">
                          <a:solidFill>
                            <a:srgbClr val="000000"/>
                          </a:solidFill>
                          <a:effectLst/>
                          <a:latin typeface="Calibri"/>
                        </a:rPr>
                        <a:t>Reading Only</a:t>
                      </a:r>
                    </a:p>
                  </a:txBody>
                  <a:tcPr marL="9525" marR="9525" marT="9525" marB="0" anchor="ctr">
                    <a:solidFill>
                      <a:schemeClr val="accent1">
                        <a:lumMod val="60000"/>
                        <a:lumOff val="40000"/>
                      </a:schemeClr>
                    </a:solidFill>
                  </a:tcPr>
                </a:tc>
                <a:tc>
                  <a:txBody>
                    <a:bodyPr/>
                    <a:lstStyle/>
                    <a:p>
                      <a:pPr algn="ctr" rtl="0" fontAlgn="ctr"/>
                      <a:r>
                        <a:rPr lang="en-US" sz="1600" b="0" i="0" u="none" strike="noStrike">
                          <a:solidFill>
                            <a:srgbClr val="292934"/>
                          </a:solidFill>
                          <a:effectLst/>
                          <a:latin typeface="Arial"/>
                        </a:rPr>
                        <a:t>Math Writing only</a:t>
                      </a:r>
                    </a:p>
                  </a:txBody>
                  <a:tcPr marL="9525" marR="9525" marT="9525" marB="0" anchor="ctr">
                    <a:solidFill>
                      <a:schemeClr val="accent1">
                        <a:lumMod val="60000"/>
                        <a:lumOff val="40000"/>
                      </a:schemeClr>
                    </a:solidFill>
                  </a:tcPr>
                </a:tc>
                <a:tc>
                  <a:txBody>
                    <a:bodyPr/>
                    <a:lstStyle/>
                    <a:p>
                      <a:pPr algn="ctr" rtl="0" fontAlgn="ctr"/>
                      <a:r>
                        <a:rPr lang="en-US" sz="1600" b="0" i="0" u="none" strike="noStrike">
                          <a:solidFill>
                            <a:srgbClr val="292934"/>
                          </a:solidFill>
                          <a:effectLst/>
                          <a:latin typeface="Arial"/>
                        </a:rPr>
                        <a:t>Math Reading only</a:t>
                      </a:r>
                    </a:p>
                  </a:txBody>
                  <a:tcPr marL="9525" marR="9525" marT="9525" marB="0" anchor="ctr">
                    <a:solidFill>
                      <a:schemeClr val="accent1">
                        <a:lumMod val="60000"/>
                        <a:lumOff val="40000"/>
                      </a:schemeClr>
                    </a:solidFill>
                  </a:tcPr>
                </a:tc>
                <a:tc>
                  <a:txBody>
                    <a:bodyPr/>
                    <a:lstStyle/>
                    <a:p>
                      <a:pPr algn="ctr" rtl="0" fontAlgn="ctr"/>
                      <a:r>
                        <a:rPr lang="en-US" sz="1600" b="0" i="0" u="none" strike="noStrike">
                          <a:solidFill>
                            <a:srgbClr val="292934"/>
                          </a:solidFill>
                          <a:effectLst/>
                          <a:latin typeface="Arial"/>
                        </a:rPr>
                        <a:t>Writing Reading only</a:t>
                      </a:r>
                    </a:p>
                  </a:txBody>
                  <a:tcPr marL="9525" marR="9525" marT="9525" marB="0" anchor="ctr">
                    <a:solidFill>
                      <a:schemeClr val="accent1">
                        <a:lumMod val="60000"/>
                        <a:lumOff val="40000"/>
                      </a:schemeClr>
                    </a:solidFill>
                  </a:tcPr>
                </a:tc>
                <a:tc>
                  <a:txBody>
                    <a:bodyPr/>
                    <a:lstStyle/>
                    <a:p>
                      <a:pPr algn="ctr" rtl="0" fontAlgn="ctr"/>
                      <a:r>
                        <a:rPr lang="en-US" sz="1600" b="0" i="0" u="none" strike="noStrike">
                          <a:solidFill>
                            <a:srgbClr val="292934"/>
                          </a:solidFill>
                          <a:effectLst/>
                          <a:latin typeface="Arial"/>
                        </a:rPr>
                        <a:t>All (Math, Writing, Reading)</a:t>
                      </a:r>
                    </a:p>
                  </a:txBody>
                  <a:tcPr marL="9525" marR="9525" marT="9525" marB="0" anchor="ctr">
                    <a:solidFill>
                      <a:schemeClr val="accent1">
                        <a:lumMod val="60000"/>
                        <a:lumOff val="40000"/>
                      </a:schemeClr>
                    </a:solidFill>
                  </a:tcPr>
                </a:tc>
              </a:tr>
              <a:tr h="685800">
                <a:tc>
                  <a:txBody>
                    <a:bodyPr/>
                    <a:lstStyle/>
                    <a:p>
                      <a:pPr algn="l" fontAlgn="b"/>
                      <a:r>
                        <a:rPr lang="en-US" sz="2000" b="0" i="0" u="none" strike="noStrike" dirty="0">
                          <a:solidFill>
                            <a:srgbClr val="000000"/>
                          </a:solidFill>
                          <a:effectLst/>
                          <a:latin typeface="Calibri"/>
                        </a:rPr>
                        <a:t> 2-year </a:t>
                      </a:r>
                      <a:r>
                        <a:rPr lang="en-US" sz="2000" b="0" i="0" u="none" strike="noStrike" dirty="0" smtClean="0">
                          <a:solidFill>
                            <a:srgbClr val="000000"/>
                          </a:solidFill>
                          <a:effectLst/>
                          <a:latin typeface="Calibri"/>
                        </a:rPr>
                        <a:t>Institutions</a:t>
                      </a:r>
                      <a:endParaRPr lang="en-US" sz="2000" b="0" i="0" u="none" strike="noStrike" dirty="0">
                        <a:solidFill>
                          <a:srgbClr val="000000"/>
                        </a:solidFill>
                        <a:effectLst/>
                        <a:latin typeface="Calibri"/>
                      </a:endParaRPr>
                    </a:p>
                  </a:txBody>
                  <a:tcPr marL="9525" marR="9525" marT="9525" marB="0" anchor="b"/>
                </a:tc>
                <a:tc>
                  <a:txBody>
                    <a:bodyPr/>
                    <a:lstStyle/>
                    <a:p>
                      <a:pPr algn="r" fontAlgn="b"/>
                      <a:r>
                        <a:rPr lang="en-US" sz="2000" b="0" i="0" u="none" strike="noStrike" dirty="0">
                          <a:solidFill>
                            <a:srgbClr val="000000"/>
                          </a:solidFill>
                          <a:effectLst/>
                          <a:latin typeface="Calibri"/>
                        </a:rPr>
                        <a:t>14%</a:t>
                      </a:r>
                    </a:p>
                  </a:txBody>
                  <a:tcPr marL="9525" marR="9525" marT="9525" marB="0" anchor="b"/>
                </a:tc>
                <a:tc>
                  <a:txBody>
                    <a:bodyPr/>
                    <a:lstStyle/>
                    <a:p>
                      <a:pPr algn="r" fontAlgn="b"/>
                      <a:r>
                        <a:rPr lang="en-US" sz="2000" b="0" i="0" u="none" strike="noStrike" dirty="0">
                          <a:solidFill>
                            <a:srgbClr val="000000"/>
                          </a:solidFill>
                          <a:effectLst/>
                          <a:latin typeface="Calibri"/>
                        </a:rPr>
                        <a:t>5%</a:t>
                      </a:r>
                    </a:p>
                  </a:txBody>
                  <a:tcPr marL="9525" marR="9525" marT="9525" marB="0" anchor="b"/>
                </a:tc>
                <a:tc>
                  <a:txBody>
                    <a:bodyPr/>
                    <a:lstStyle/>
                    <a:p>
                      <a:pPr algn="r" fontAlgn="b"/>
                      <a:r>
                        <a:rPr lang="en-US" sz="2000" b="0" i="0" u="none" strike="noStrike">
                          <a:solidFill>
                            <a:srgbClr val="000000"/>
                          </a:solidFill>
                          <a:effectLst/>
                          <a:latin typeface="Calibri"/>
                        </a:rPr>
                        <a:t>1%</a:t>
                      </a:r>
                    </a:p>
                  </a:txBody>
                  <a:tcPr marL="9525" marR="9525" marT="9525" marB="0" anchor="b"/>
                </a:tc>
                <a:tc>
                  <a:txBody>
                    <a:bodyPr/>
                    <a:lstStyle/>
                    <a:p>
                      <a:pPr algn="r" fontAlgn="b"/>
                      <a:r>
                        <a:rPr lang="en-US" sz="2000" b="0" i="0" u="none" strike="noStrike">
                          <a:solidFill>
                            <a:srgbClr val="000000"/>
                          </a:solidFill>
                          <a:effectLst/>
                          <a:latin typeface="Calibri"/>
                        </a:rPr>
                        <a:t>10%</a:t>
                      </a:r>
                    </a:p>
                  </a:txBody>
                  <a:tcPr marL="9525" marR="9525" marT="9525" marB="0" anchor="b"/>
                </a:tc>
                <a:tc>
                  <a:txBody>
                    <a:bodyPr/>
                    <a:lstStyle/>
                    <a:p>
                      <a:pPr algn="r" fontAlgn="b"/>
                      <a:r>
                        <a:rPr lang="en-US" sz="2000" b="0" i="0" u="none" strike="noStrike">
                          <a:solidFill>
                            <a:srgbClr val="000000"/>
                          </a:solidFill>
                          <a:effectLst/>
                          <a:latin typeface="Calibri"/>
                        </a:rPr>
                        <a:t>2%</a:t>
                      </a:r>
                    </a:p>
                  </a:txBody>
                  <a:tcPr marL="9525" marR="9525" marT="9525" marB="0" anchor="b"/>
                </a:tc>
                <a:tc>
                  <a:txBody>
                    <a:bodyPr/>
                    <a:lstStyle/>
                    <a:p>
                      <a:pPr algn="r" fontAlgn="b"/>
                      <a:r>
                        <a:rPr lang="en-US" sz="2000" b="0" i="0" u="none" strike="noStrike">
                          <a:solidFill>
                            <a:srgbClr val="000000"/>
                          </a:solidFill>
                          <a:effectLst/>
                          <a:latin typeface="Calibri"/>
                        </a:rPr>
                        <a:t>6%</a:t>
                      </a:r>
                    </a:p>
                  </a:txBody>
                  <a:tcPr marL="9525" marR="9525" marT="9525" marB="0" anchor="b"/>
                </a:tc>
                <a:tc>
                  <a:txBody>
                    <a:bodyPr/>
                    <a:lstStyle/>
                    <a:p>
                      <a:pPr algn="r" fontAlgn="b"/>
                      <a:r>
                        <a:rPr lang="en-US" sz="2000" b="0" i="0" u="none" strike="noStrike">
                          <a:solidFill>
                            <a:srgbClr val="000000"/>
                          </a:solidFill>
                          <a:effectLst/>
                          <a:latin typeface="Calibri"/>
                        </a:rPr>
                        <a:t>19%</a:t>
                      </a:r>
                    </a:p>
                  </a:txBody>
                  <a:tcPr marL="9525" marR="9525" marT="9525" marB="0" anchor="b"/>
                </a:tc>
              </a:tr>
              <a:tr h="685800">
                <a:tc>
                  <a:txBody>
                    <a:bodyPr/>
                    <a:lstStyle/>
                    <a:p>
                      <a:pPr algn="l" fontAlgn="b"/>
                      <a:r>
                        <a:rPr lang="en-US" sz="2000" b="0" i="0" u="none" strike="noStrike" dirty="0">
                          <a:solidFill>
                            <a:srgbClr val="000000"/>
                          </a:solidFill>
                          <a:effectLst/>
                          <a:latin typeface="Calibri"/>
                        </a:rPr>
                        <a:t> 4-year </a:t>
                      </a:r>
                      <a:r>
                        <a:rPr lang="en-US" sz="2000" b="0" i="0" u="none" strike="noStrike" dirty="0" smtClean="0">
                          <a:solidFill>
                            <a:srgbClr val="000000"/>
                          </a:solidFill>
                          <a:effectLst/>
                          <a:latin typeface="Calibri"/>
                        </a:rPr>
                        <a:t>Institutions</a:t>
                      </a:r>
                      <a:endParaRPr lang="en-US" sz="2000" b="0" i="0" u="none" strike="noStrike" dirty="0">
                        <a:solidFill>
                          <a:srgbClr val="000000"/>
                        </a:solidFill>
                        <a:effectLst/>
                        <a:latin typeface="Calibri"/>
                      </a:endParaRPr>
                    </a:p>
                  </a:txBody>
                  <a:tcPr marL="9525" marR="9525" marT="9525" marB="0" anchor="b"/>
                </a:tc>
                <a:tc>
                  <a:txBody>
                    <a:bodyPr/>
                    <a:lstStyle/>
                    <a:p>
                      <a:pPr algn="r" fontAlgn="b"/>
                      <a:r>
                        <a:rPr lang="en-US" sz="2000" b="0" i="0" u="none" strike="noStrike">
                          <a:solidFill>
                            <a:srgbClr val="000000"/>
                          </a:solidFill>
                          <a:effectLst/>
                          <a:latin typeface="Calibri"/>
                        </a:rPr>
                        <a:t>9%</a:t>
                      </a:r>
                    </a:p>
                  </a:txBody>
                  <a:tcPr marL="9525" marR="9525" marT="9525" marB="0" anchor="b"/>
                </a:tc>
                <a:tc>
                  <a:txBody>
                    <a:bodyPr/>
                    <a:lstStyle/>
                    <a:p>
                      <a:pPr algn="r" fontAlgn="b"/>
                      <a:r>
                        <a:rPr lang="en-US" sz="2000" b="0" i="0" u="none" strike="noStrike">
                          <a:solidFill>
                            <a:srgbClr val="000000"/>
                          </a:solidFill>
                          <a:effectLst/>
                          <a:latin typeface="Calibri"/>
                        </a:rPr>
                        <a:t>2%</a:t>
                      </a:r>
                    </a:p>
                  </a:txBody>
                  <a:tcPr marL="9525" marR="9525" marT="9525" marB="0" anchor="b"/>
                </a:tc>
                <a:tc>
                  <a:txBody>
                    <a:bodyPr/>
                    <a:lstStyle/>
                    <a:p>
                      <a:pPr algn="r" fontAlgn="b"/>
                      <a:r>
                        <a:rPr lang="en-US" sz="2000" b="0" i="0" u="none" strike="noStrike" dirty="0">
                          <a:solidFill>
                            <a:srgbClr val="000000"/>
                          </a:solidFill>
                          <a:effectLst/>
                          <a:latin typeface="Calibri"/>
                        </a:rPr>
                        <a:t>1%</a:t>
                      </a:r>
                    </a:p>
                  </a:txBody>
                  <a:tcPr marL="9525" marR="9525" marT="9525" marB="0" anchor="b"/>
                </a:tc>
                <a:tc>
                  <a:txBody>
                    <a:bodyPr/>
                    <a:lstStyle/>
                    <a:p>
                      <a:pPr algn="r" fontAlgn="b"/>
                      <a:r>
                        <a:rPr lang="en-US" sz="2000" b="0" i="0" u="none" strike="noStrike" dirty="0">
                          <a:solidFill>
                            <a:srgbClr val="000000"/>
                          </a:solidFill>
                          <a:effectLst/>
                          <a:latin typeface="Calibri"/>
                        </a:rPr>
                        <a:t>3%</a:t>
                      </a:r>
                    </a:p>
                  </a:txBody>
                  <a:tcPr marL="9525" marR="9525" marT="9525" marB="0" anchor="b"/>
                </a:tc>
                <a:tc>
                  <a:txBody>
                    <a:bodyPr/>
                    <a:lstStyle/>
                    <a:p>
                      <a:pPr algn="r" fontAlgn="b"/>
                      <a:r>
                        <a:rPr lang="en-US" sz="2000" b="0" i="0" u="none" strike="noStrike" dirty="0">
                          <a:solidFill>
                            <a:srgbClr val="000000"/>
                          </a:solidFill>
                          <a:effectLst/>
                          <a:latin typeface="Calibri"/>
                        </a:rPr>
                        <a:t>1%</a:t>
                      </a:r>
                    </a:p>
                  </a:txBody>
                  <a:tcPr marL="9525" marR="9525" marT="9525" marB="0" anchor="b"/>
                </a:tc>
                <a:tc>
                  <a:txBody>
                    <a:bodyPr/>
                    <a:lstStyle/>
                    <a:p>
                      <a:pPr algn="r" fontAlgn="b"/>
                      <a:r>
                        <a:rPr lang="en-US" sz="2000" b="0" i="0" u="none" strike="noStrike" dirty="0">
                          <a:solidFill>
                            <a:srgbClr val="000000"/>
                          </a:solidFill>
                          <a:effectLst/>
                          <a:latin typeface="Calibri"/>
                        </a:rPr>
                        <a:t>1%</a:t>
                      </a:r>
                    </a:p>
                  </a:txBody>
                  <a:tcPr marL="9525" marR="9525" marT="9525" marB="0" anchor="b"/>
                </a:tc>
                <a:tc>
                  <a:txBody>
                    <a:bodyPr/>
                    <a:lstStyle/>
                    <a:p>
                      <a:pPr algn="r" fontAlgn="b"/>
                      <a:r>
                        <a:rPr lang="en-US" sz="2000" b="0" i="0" u="none" strike="noStrike">
                          <a:solidFill>
                            <a:srgbClr val="000000"/>
                          </a:solidFill>
                          <a:effectLst/>
                          <a:latin typeface="Calibri"/>
                        </a:rPr>
                        <a:t>3%</a:t>
                      </a:r>
                    </a:p>
                  </a:txBody>
                  <a:tcPr marL="9525" marR="9525" marT="9525" marB="0" anchor="b"/>
                </a:tc>
              </a:tr>
              <a:tr h="533400">
                <a:tc>
                  <a:txBody>
                    <a:bodyPr/>
                    <a:lstStyle/>
                    <a:p>
                      <a:pPr algn="l" fontAlgn="b"/>
                      <a:r>
                        <a:rPr lang="en-US" sz="2000" b="0" i="0" u="none" strike="noStrike" dirty="0">
                          <a:solidFill>
                            <a:srgbClr val="000000"/>
                          </a:solidFill>
                          <a:effectLst/>
                          <a:latin typeface="Calibri"/>
                        </a:rPr>
                        <a:t> </a:t>
                      </a:r>
                      <a:r>
                        <a:rPr lang="en-US" sz="2000" b="0" i="0" u="none" strike="noStrike" dirty="0" smtClean="0">
                          <a:solidFill>
                            <a:srgbClr val="000000"/>
                          </a:solidFill>
                          <a:effectLst/>
                          <a:latin typeface="Calibri"/>
                        </a:rPr>
                        <a:t>Statewide Total </a:t>
                      </a:r>
                      <a:endParaRPr lang="en-US" sz="2000" b="0" i="0" u="none" strike="noStrike" dirty="0">
                        <a:solidFill>
                          <a:srgbClr val="000000"/>
                        </a:solidFill>
                        <a:effectLst/>
                        <a:latin typeface="Calibri"/>
                      </a:endParaRPr>
                    </a:p>
                  </a:txBody>
                  <a:tcPr marL="9525" marR="9525" marT="9525" marB="0" anchor="b"/>
                </a:tc>
                <a:tc>
                  <a:txBody>
                    <a:bodyPr/>
                    <a:lstStyle/>
                    <a:p>
                      <a:pPr algn="r" fontAlgn="b"/>
                      <a:r>
                        <a:rPr lang="en-US" sz="2000" b="0" i="0" u="none" strike="noStrike">
                          <a:solidFill>
                            <a:srgbClr val="000000"/>
                          </a:solidFill>
                          <a:effectLst/>
                          <a:latin typeface="Calibri"/>
                        </a:rPr>
                        <a:t>11%</a:t>
                      </a:r>
                    </a:p>
                  </a:txBody>
                  <a:tcPr marL="9525" marR="9525" marT="9525" marB="0" anchor="b"/>
                </a:tc>
                <a:tc>
                  <a:txBody>
                    <a:bodyPr/>
                    <a:lstStyle/>
                    <a:p>
                      <a:pPr algn="r" fontAlgn="b"/>
                      <a:r>
                        <a:rPr lang="en-US" sz="2000" b="0" i="0" u="none" strike="noStrike">
                          <a:solidFill>
                            <a:srgbClr val="000000"/>
                          </a:solidFill>
                          <a:effectLst/>
                          <a:latin typeface="Calibri"/>
                        </a:rPr>
                        <a:t>3%</a:t>
                      </a:r>
                    </a:p>
                  </a:txBody>
                  <a:tcPr marL="9525" marR="9525" marT="9525" marB="0" anchor="b"/>
                </a:tc>
                <a:tc>
                  <a:txBody>
                    <a:bodyPr/>
                    <a:lstStyle/>
                    <a:p>
                      <a:pPr algn="r" fontAlgn="b"/>
                      <a:r>
                        <a:rPr lang="en-US" sz="2000" b="0" i="0" u="none" strike="noStrike">
                          <a:solidFill>
                            <a:srgbClr val="000000"/>
                          </a:solidFill>
                          <a:effectLst/>
                          <a:latin typeface="Calibri"/>
                        </a:rPr>
                        <a:t>1%</a:t>
                      </a:r>
                    </a:p>
                  </a:txBody>
                  <a:tcPr marL="9525" marR="9525" marT="9525" marB="0" anchor="b"/>
                </a:tc>
                <a:tc>
                  <a:txBody>
                    <a:bodyPr/>
                    <a:lstStyle/>
                    <a:p>
                      <a:pPr algn="r" fontAlgn="b"/>
                      <a:r>
                        <a:rPr lang="en-US" sz="2000" b="0" i="0" u="none" strike="noStrike">
                          <a:solidFill>
                            <a:srgbClr val="000000"/>
                          </a:solidFill>
                          <a:effectLst/>
                          <a:latin typeface="Calibri"/>
                        </a:rPr>
                        <a:t>6%</a:t>
                      </a:r>
                    </a:p>
                  </a:txBody>
                  <a:tcPr marL="9525" marR="9525" marT="9525" marB="0" anchor="b"/>
                </a:tc>
                <a:tc>
                  <a:txBody>
                    <a:bodyPr/>
                    <a:lstStyle/>
                    <a:p>
                      <a:pPr algn="r" fontAlgn="b"/>
                      <a:r>
                        <a:rPr lang="en-US" sz="2000" b="0" i="0" u="none" strike="noStrike">
                          <a:solidFill>
                            <a:srgbClr val="000000"/>
                          </a:solidFill>
                          <a:effectLst/>
                          <a:latin typeface="Calibri"/>
                        </a:rPr>
                        <a:t>1%</a:t>
                      </a:r>
                    </a:p>
                  </a:txBody>
                  <a:tcPr marL="9525" marR="9525" marT="9525" marB="0" anchor="b"/>
                </a:tc>
                <a:tc>
                  <a:txBody>
                    <a:bodyPr/>
                    <a:lstStyle/>
                    <a:p>
                      <a:pPr algn="r" fontAlgn="b"/>
                      <a:r>
                        <a:rPr lang="en-US" sz="2000" b="0" i="0" u="none" strike="noStrike">
                          <a:solidFill>
                            <a:srgbClr val="000000"/>
                          </a:solidFill>
                          <a:effectLst/>
                          <a:latin typeface="Calibri"/>
                        </a:rPr>
                        <a:t>3%</a:t>
                      </a:r>
                    </a:p>
                  </a:txBody>
                  <a:tcPr marL="9525" marR="9525" marT="9525" marB="0" anchor="b"/>
                </a:tc>
                <a:tc>
                  <a:txBody>
                    <a:bodyPr/>
                    <a:lstStyle/>
                    <a:p>
                      <a:pPr algn="r" fontAlgn="b"/>
                      <a:r>
                        <a:rPr lang="en-US" sz="2000" b="0" i="0" u="none" strike="noStrike" dirty="0">
                          <a:solidFill>
                            <a:srgbClr val="000000"/>
                          </a:solidFill>
                          <a:effectLst/>
                          <a:latin typeface="Calibri"/>
                        </a:rPr>
                        <a:t>8%</a:t>
                      </a:r>
                    </a:p>
                  </a:txBody>
                  <a:tcPr marL="9525" marR="9525" marT="9525" marB="0" anchor="b"/>
                </a:tc>
              </a:tr>
            </a:tbl>
          </a:graphicData>
        </a:graphic>
      </p:graphicFrame>
      <p:sp>
        <p:nvSpPr>
          <p:cNvPr id="3" name="TextBox 2"/>
          <p:cNvSpPr txBox="1"/>
          <p:nvPr/>
        </p:nvSpPr>
        <p:spPr>
          <a:xfrm>
            <a:off x="685800" y="6459379"/>
            <a:ext cx="7987576" cy="246221"/>
          </a:xfrm>
          <a:prstGeom prst="rect">
            <a:avLst/>
          </a:prstGeom>
          <a:noFill/>
        </p:spPr>
        <p:txBody>
          <a:bodyPr wrap="square" rtlCol="0">
            <a:spAutoFit/>
          </a:bodyPr>
          <a:lstStyle/>
          <a:p>
            <a:r>
              <a:rPr lang="en-US" sz="1000" dirty="0" smtClean="0"/>
              <a:t>Source: DHE, 2011 Report on Remedial Education; Feb 2012; http://highered.colorado.gov/i3/Reports.aspx?cat=7</a:t>
            </a:r>
            <a:endParaRPr lang="en-US" sz="1000" dirty="0"/>
          </a:p>
        </p:txBody>
      </p:sp>
      <p:sp>
        <p:nvSpPr>
          <p:cNvPr id="2" name="Title 1"/>
          <p:cNvSpPr>
            <a:spLocks noGrp="1"/>
          </p:cNvSpPr>
          <p:nvPr>
            <p:ph type="title"/>
          </p:nvPr>
        </p:nvSpPr>
        <p:spPr/>
        <p:txBody>
          <a:bodyPr/>
          <a:lstStyle/>
          <a:p>
            <a:r>
              <a:rPr lang="en-US" dirty="0"/>
              <a:t>Remediation Rates by Discipline</a:t>
            </a:r>
          </a:p>
        </p:txBody>
      </p:sp>
    </p:spTree>
    <p:extLst>
      <p:ext uri="{BB962C8B-B14F-4D97-AF65-F5344CB8AC3E}">
        <p14:creationId xmlns:p14="http://schemas.microsoft.com/office/powerpoint/2010/main" val="5407891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Remediation Rates by Discipline</a:t>
            </a:r>
            <a:endParaRPr lang="en-US" dirty="0"/>
          </a:p>
        </p:txBody>
      </p:sp>
      <p:sp>
        <p:nvSpPr>
          <p:cNvPr id="4" name="Text Placeholder 3"/>
          <p:cNvSpPr>
            <a:spLocks noGrp="1"/>
          </p:cNvSpPr>
          <p:nvPr>
            <p:ph type="body" idx="1"/>
          </p:nvPr>
        </p:nvSpPr>
        <p:spPr>
          <a:xfrm>
            <a:off x="457200" y="1143000"/>
            <a:ext cx="4040188" cy="639762"/>
          </a:xfrm>
        </p:spPr>
        <p:txBody>
          <a:bodyPr/>
          <a:lstStyle/>
          <a:p>
            <a:r>
              <a:rPr lang="en-US" dirty="0" smtClean="0"/>
              <a:t>Two-Year Institutions</a:t>
            </a:r>
            <a:endParaRPr lang="en-US" dirty="0"/>
          </a:p>
        </p:txBody>
      </p:sp>
      <p:sp>
        <p:nvSpPr>
          <p:cNvPr id="6" name="Text Placeholder 5"/>
          <p:cNvSpPr>
            <a:spLocks noGrp="1"/>
          </p:cNvSpPr>
          <p:nvPr>
            <p:ph type="body" sz="quarter" idx="3"/>
          </p:nvPr>
        </p:nvSpPr>
        <p:spPr>
          <a:xfrm>
            <a:off x="4645025" y="1143000"/>
            <a:ext cx="4041775" cy="639762"/>
          </a:xfrm>
        </p:spPr>
        <p:txBody>
          <a:bodyPr/>
          <a:lstStyle/>
          <a:p>
            <a:r>
              <a:rPr lang="en-US" dirty="0" smtClean="0"/>
              <a:t>Four-Year Institutions</a:t>
            </a:r>
            <a:endParaRPr lang="en-US" dirty="0"/>
          </a:p>
        </p:txBody>
      </p:sp>
      <p:sp>
        <p:nvSpPr>
          <p:cNvPr id="10" name="TextBox 9"/>
          <p:cNvSpPr txBox="1"/>
          <p:nvPr/>
        </p:nvSpPr>
        <p:spPr>
          <a:xfrm>
            <a:off x="685800" y="6459379"/>
            <a:ext cx="7987576" cy="246221"/>
          </a:xfrm>
          <a:prstGeom prst="rect">
            <a:avLst/>
          </a:prstGeom>
          <a:noFill/>
        </p:spPr>
        <p:txBody>
          <a:bodyPr wrap="square" rtlCol="0">
            <a:spAutoFit/>
          </a:bodyPr>
          <a:lstStyle/>
          <a:p>
            <a:r>
              <a:rPr lang="en-US" sz="1000" dirty="0" smtClean="0"/>
              <a:t>Source: DHE, 2011 Report on Remedial Education; Feb 2012; http://highered.colorado.gov/i3/Reports.aspx?cat=7</a:t>
            </a:r>
            <a:endParaRPr lang="en-US" sz="1000" dirty="0"/>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29587" y="1676400"/>
            <a:ext cx="3787463" cy="4713288"/>
          </a:xfrm>
        </p:spPr>
      </p:pic>
      <p:pic>
        <p:nvPicPr>
          <p:cNvPr id="11" name="Content Placeholder 10"/>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826950" y="1676400"/>
            <a:ext cx="3787463" cy="4713288"/>
          </a:xfrm>
        </p:spPr>
      </p:pic>
    </p:spTree>
    <p:extLst>
      <p:ext uri="{BB962C8B-B14F-4D97-AF65-F5344CB8AC3E}">
        <p14:creationId xmlns:p14="http://schemas.microsoft.com/office/powerpoint/2010/main" val="7725601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dirty="0" smtClean="0"/>
              <a:t>Remediation Rates by Gender</a:t>
            </a:r>
            <a:endParaRPr lang="en-US" dirty="0"/>
          </a:p>
        </p:txBody>
      </p:sp>
      <p:graphicFrame>
        <p:nvGraphicFramePr>
          <p:cNvPr id="12" name="Content Placeholder 11"/>
          <p:cNvGraphicFramePr>
            <a:graphicFrameLocks noGrp="1"/>
          </p:cNvGraphicFramePr>
          <p:nvPr>
            <p:ph sz="half" idx="1"/>
            <p:extLst>
              <p:ext uri="{D42A27DB-BD31-4B8C-83A1-F6EECF244321}">
                <p14:modId xmlns:p14="http://schemas.microsoft.com/office/powerpoint/2010/main" val="49517457"/>
              </p:ext>
            </p:extLst>
          </p:nvPr>
        </p:nvGraphicFramePr>
        <p:xfrm>
          <a:off x="457200" y="1295400"/>
          <a:ext cx="4038600" cy="48307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ontent Placeholder 12"/>
          <p:cNvGraphicFramePr>
            <a:graphicFrameLocks noGrp="1"/>
          </p:cNvGraphicFramePr>
          <p:nvPr>
            <p:ph sz="half" idx="2"/>
            <p:extLst>
              <p:ext uri="{D42A27DB-BD31-4B8C-83A1-F6EECF244321}">
                <p14:modId xmlns:p14="http://schemas.microsoft.com/office/powerpoint/2010/main" val="1458886788"/>
              </p:ext>
            </p:extLst>
          </p:nvPr>
        </p:nvGraphicFramePr>
        <p:xfrm>
          <a:off x="4648200" y="1295400"/>
          <a:ext cx="4038600" cy="4830763"/>
        </p:xfrm>
        <a:graphic>
          <a:graphicData uri="http://schemas.openxmlformats.org/drawingml/2006/chart">
            <c:chart xmlns:c="http://schemas.openxmlformats.org/drawingml/2006/chart" xmlns:r="http://schemas.openxmlformats.org/officeDocument/2006/relationships" r:id="rId4"/>
          </a:graphicData>
        </a:graphic>
      </p:graphicFrame>
      <p:sp>
        <p:nvSpPr>
          <p:cNvPr id="17" name="TextBox 16"/>
          <p:cNvSpPr txBox="1"/>
          <p:nvPr/>
        </p:nvSpPr>
        <p:spPr>
          <a:xfrm>
            <a:off x="685800" y="6324600"/>
            <a:ext cx="7911376" cy="246221"/>
          </a:xfrm>
          <a:prstGeom prst="rect">
            <a:avLst/>
          </a:prstGeom>
          <a:noFill/>
        </p:spPr>
        <p:txBody>
          <a:bodyPr wrap="square" rtlCol="0">
            <a:spAutoFit/>
          </a:bodyPr>
          <a:lstStyle/>
          <a:p>
            <a:r>
              <a:rPr lang="en-US" sz="1000" dirty="0" smtClean="0"/>
              <a:t>Source: DHE, 2011 Report on Remedial Education; Feb 2012;  http://highered.colorado.gov/i3/Reports.aspx?cat=7</a:t>
            </a:r>
            <a:endParaRPr lang="en-US" sz="1000" dirty="0"/>
          </a:p>
        </p:txBody>
      </p:sp>
    </p:spTree>
    <p:extLst>
      <p:ext uri="{BB962C8B-B14F-4D97-AF65-F5344CB8AC3E}">
        <p14:creationId xmlns:p14="http://schemas.microsoft.com/office/powerpoint/2010/main" val="10254481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dirty="0" smtClean="0"/>
              <a:t>Remediation Rates by Ethnicity</a:t>
            </a:r>
            <a:endParaRPr lang="en-US" dirty="0"/>
          </a:p>
        </p:txBody>
      </p:sp>
      <p:graphicFrame>
        <p:nvGraphicFramePr>
          <p:cNvPr id="12" name="Content Placeholder 11"/>
          <p:cNvGraphicFramePr>
            <a:graphicFrameLocks noGrp="1"/>
          </p:cNvGraphicFramePr>
          <p:nvPr>
            <p:ph sz="half" idx="1"/>
            <p:extLst>
              <p:ext uri="{D42A27DB-BD31-4B8C-83A1-F6EECF244321}">
                <p14:modId xmlns:p14="http://schemas.microsoft.com/office/powerpoint/2010/main" val="239173459"/>
              </p:ext>
            </p:extLst>
          </p:nvPr>
        </p:nvGraphicFramePr>
        <p:xfrm>
          <a:off x="457200" y="1219200"/>
          <a:ext cx="4038600" cy="49069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ontent Placeholder 13"/>
          <p:cNvGraphicFramePr>
            <a:graphicFrameLocks noGrp="1"/>
          </p:cNvGraphicFramePr>
          <p:nvPr>
            <p:ph sz="half" idx="2"/>
            <p:extLst>
              <p:ext uri="{D42A27DB-BD31-4B8C-83A1-F6EECF244321}">
                <p14:modId xmlns:p14="http://schemas.microsoft.com/office/powerpoint/2010/main" val="1608972436"/>
              </p:ext>
            </p:extLst>
          </p:nvPr>
        </p:nvGraphicFramePr>
        <p:xfrm>
          <a:off x="4648200" y="1219200"/>
          <a:ext cx="4038600" cy="4906963"/>
        </p:xfrm>
        <a:graphic>
          <a:graphicData uri="http://schemas.openxmlformats.org/drawingml/2006/chart">
            <c:chart xmlns:c="http://schemas.openxmlformats.org/drawingml/2006/chart" xmlns:r="http://schemas.openxmlformats.org/officeDocument/2006/relationships" r:id="rId4"/>
          </a:graphicData>
        </a:graphic>
      </p:graphicFrame>
      <p:sp>
        <p:nvSpPr>
          <p:cNvPr id="17" name="TextBox 16"/>
          <p:cNvSpPr txBox="1"/>
          <p:nvPr/>
        </p:nvSpPr>
        <p:spPr>
          <a:xfrm>
            <a:off x="609600" y="6324600"/>
            <a:ext cx="7987576" cy="246221"/>
          </a:xfrm>
          <a:prstGeom prst="rect">
            <a:avLst/>
          </a:prstGeom>
          <a:noFill/>
        </p:spPr>
        <p:txBody>
          <a:bodyPr wrap="square" rtlCol="0">
            <a:spAutoFit/>
          </a:bodyPr>
          <a:lstStyle/>
          <a:p>
            <a:r>
              <a:rPr lang="en-US" sz="1000" dirty="0" smtClean="0"/>
              <a:t>Source: DHE, 2011 Report on Remedial Education; Feb 2012;  http://highered.colorado.gov/i3/Reports.aspx?cat=7</a:t>
            </a:r>
            <a:endParaRPr lang="en-US" sz="1000" dirty="0"/>
          </a:p>
        </p:txBody>
      </p:sp>
    </p:spTree>
    <p:extLst>
      <p:ext uri="{BB962C8B-B14F-4D97-AF65-F5344CB8AC3E}">
        <p14:creationId xmlns:p14="http://schemas.microsoft.com/office/powerpoint/2010/main" val="32349355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Performance of </a:t>
            </a:r>
            <a:br>
              <a:rPr lang="en-US" dirty="0" smtClean="0"/>
            </a:br>
            <a:r>
              <a:rPr lang="en-US" dirty="0" smtClean="0"/>
              <a:t>Remedial Students</a:t>
            </a:r>
            <a:endParaRPr lang="en-US" dirty="0"/>
          </a:p>
        </p:txBody>
      </p:sp>
      <p:sp>
        <p:nvSpPr>
          <p:cNvPr id="6" name="Text Placeholder 5"/>
          <p:cNvSpPr>
            <a:spLocks noGrp="1"/>
          </p:cNvSpPr>
          <p:nvPr>
            <p:ph type="body" idx="1"/>
          </p:nvPr>
        </p:nvSpPr>
        <p:spPr/>
        <p:txBody>
          <a:bodyPr/>
          <a:lstStyle/>
          <a:p>
            <a:endParaRPr lang="en-US"/>
          </a:p>
        </p:txBody>
      </p:sp>
    </p:spTree>
    <p:extLst>
      <p:ext uri="{BB962C8B-B14F-4D97-AF65-F5344CB8AC3E}">
        <p14:creationId xmlns:p14="http://schemas.microsoft.com/office/powerpoint/2010/main" val="1938634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a:t>
            </a:r>
            <a:endParaRPr lang="en-US" dirty="0"/>
          </a:p>
        </p:txBody>
      </p:sp>
      <p:sp>
        <p:nvSpPr>
          <p:cNvPr id="3" name="Content Placeholder 2"/>
          <p:cNvSpPr>
            <a:spLocks noGrp="1"/>
          </p:cNvSpPr>
          <p:nvPr>
            <p:ph idx="1"/>
          </p:nvPr>
        </p:nvSpPr>
        <p:spPr/>
        <p:txBody>
          <a:bodyPr/>
          <a:lstStyle/>
          <a:p>
            <a:pPr lvl="1">
              <a:buNone/>
            </a:pPr>
            <a:r>
              <a:rPr lang="en-US" dirty="0" smtClean="0"/>
              <a:t>Retained in Second Year</a:t>
            </a:r>
          </a:p>
          <a:p>
            <a:pPr lvl="1"/>
            <a:r>
              <a:rPr lang="en-US" dirty="0"/>
              <a:t> </a:t>
            </a:r>
            <a:r>
              <a:rPr lang="en-US" dirty="0" smtClean="0"/>
              <a:t> Non-Remedial Students = 75.2%</a:t>
            </a:r>
            <a:endParaRPr lang="en-US" dirty="0"/>
          </a:p>
          <a:p>
            <a:pPr lvl="1"/>
            <a:r>
              <a:rPr lang="en-US" dirty="0"/>
              <a:t>  </a:t>
            </a:r>
            <a:r>
              <a:rPr lang="en-US" dirty="0" smtClean="0"/>
              <a:t>Remedial Students = 57.7%   </a:t>
            </a:r>
            <a:r>
              <a:rPr lang="en-US" b="1" dirty="0" smtClean="0"/>
              <a:t>(17.5 percentage points below)</a:t>
            </a:r>
            <a:endParaRPr lang="en-US" b="1" dirty="0"/>
          </a:p>
          <a:p>
            <a:pPr lvl="1">
              <a:buNone/>
            </a:pPr>
            <a:endParaRPr lang="en-US" dirty="0" smtClean="0"/>
          </a:p>
          <a:p>
            <a:pPr lvl="1">
              <a:buNone/>
            </a:pPr>
            <a:r>
              <a:rPr lang="en-US" dirty="0" smtClean="0"/>
              <a:t>Graduation Rates (6-year rate at Four-Year Institutions)</a:t>
            </a:r>
          </a:p>
          <a:p>
            <a:pPr lvl="1"/>
            <a:r>
              <a:rPr lang="en-US" dirty="0"/>
              <a:t> </a:t>
            </a:r>
            <a:r>
              <a:rPr lang="en-US" dirty="0" smtClean="0"/>
              <a:t> Non-Remedial Students = 57.7%</a:t>
            </a:r>
          </a:p>
          <a:p>
            <a:pPr lvl="1"/>
            <a:r>
              <a:rPr lang="en-US" dirty="0" smtClean="0"/>
              <a:t>  Remedial Students = 29.5%   </a:t>
            </a:r>
            <a:r>
              <a:rPr lang="en-US" b="1" dirty="0" smtClean="0"/>
              <a:t>(28.2  </a:t>
            </a:r>
            <a:r>
              <a:rPr lang="en-US" b="1" dirty="0"/>
              <a:t>percentage </a:t>
            </a:r>
            <a:r>
              <a:rPr lang="en-US" b="1" dirty="0" smtClean="0"/>
              <a:t>points below)</a:t>
            </a:r>
          </a:p>
          <a:p>
            <a:pPr lvl="1">
              <a:buNone/>
            </a:pPr>
            <a:endParaRPr lang="en-US" dirty="0"/>
          </a:p>
        </p:txBody>
      </p:sp>
      <p:sp>
        <p:nvSpPr>
          <p:cNvPr id="4" name="TextBox 3"/>
          <p:cNvSpPr txBox="1"/>
          <p:nvPr/>
        </p:nvSpPr>
        <p:spPr>
          <a:xfrm>
            <a:off x="914400" y="5638800"/>
            <a:ext cx="7987576" cy="246221"/>
          </a:xfrm>
          <a:prstGeom prst="rect">
            <a:avLst/>
          </a:prstGeom>
          <a:noFill/>
        </p:spPr>
        <p:txBody>
          <a:bodyPr wrap="square" rtlCol="0">
            <a:spAutoFit/>
          </a:bodyPr>
          <a:lstStyle/>
          <a:p>
            <a:r>
              <a:rPr lang="en-US" sz="1000" dirty="0" smtClean="0"/>
              <a:t>Source: DHE, 2011 Report on Remedial Education; Feb 2012; http://highered.colorado.gov/i3/Reports.aspx?cat=7; Table 8</a:t>
            </a:r>
            <a:endParaRPr lang="en-US" sz="1000" dirty="0"/>
          </a:p>
        </p:txBody>
      </p:sp>
    </p:spTree>
    <p:extLst>
      <p:ext uri="{BB962C8B-B14F-4D97-AF65-F5344CB8AC3E}">
        <p14:creationId xmlns:p14="http://schemas.microsoft.com/office/powerpoint/2010/main" val="28757145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458200" cy="533400"/>
          </a:xfrm>
        </p:spPr>
        <p:txBody>
          <a:bodyPr>
            <a:noAutofit/>
          </a:bodyPr>
          <a:lstStyle/>
          <a:p>
            <a:r>
              <a:rPr lang="en-US" sz="3600" dirty="0" smtClean="0"/>
              <a:t>For Every 100 Students Entering College</a:t>
            </a:r>
            <a:endParaRPr lang="en-US" sz="3600" dirty="0"/>
          </a:p>
        </p:txBody>
      </p:sp>
      <p:sp>
        <p:nvSpPr>
          <p:cNvPr id="156" name="Title 1"/>
          <p:cNvSpPr txBox="1">
            <a:spLocks/>
          </p:cNvSpPr>
          <p:nvPr/>
        </p:nvSpPr>
        <p:spPr>
          <a:xfrm>
            <a:off x="457200" y="1143000"/>
            <a:ext cx="8458200" cy="533400"/>
          </a:xfrm>
          <a:prstGeom prst="rect">
            <a:avLst/>
          </a:prstGeom>
        </p:spPr>
        <p:txBody>
          <a:bodyPr vert="horz" lIns="91440" tIns="45720" rIns="91440" bIns="45720" rtlCol="0" anchor="ctr">
            <a:normAutofit fontScale="600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n-US" dirty="0" smtClean="0"/>
              <a:t>…17 needed remediation and are still in college the next year</a:t>
            </a:r>
            <a:endParaRPr lang="en-US" dirty="0"/>
          </a:p>
        </p:txBody>
      </p:sp>
      <p:sp>
        <p:nvSpPr>
          <p:cNvPr id="145" name="TextBox 144"/>
          <p:cNvSpPr txBox="1"/>
          <p:nvPr/>
        </p:nvSpPr>
        <p:spPr>
          <a:xfrm>
            <a:off x="675319" y="6400800"/>
            <a:ext cx="7987576" cy="400110"/>
          </a:xfrm>
          <a:prstGeom prst="rect">
            <a:avLst/>
          </a:prstGeom>
          <a:noFill/>
        </p:spPr>
        <p:txBody>
          <a:bodyPr wrap="square" rtlCol="0">
            <a:spAutoFit/>
          </a:bodyPr>
          <a:lstStyle/>
          <a:p>
            <a:r>
              <a:rPr lang="en-US" sz="1000" dirty="0" smtClean="0"/>
              <a:t>Source: DHE, 2011 Report on Remedial Education; Feb 2012; http://highered.colorado.gov/i3/Reports.aspx?cat=7</a:t>
            </a:r>
          </a:p>
          <a:p>
            <a:r>
              <a:rPr lang="en-US" sz="1000" dirty="0"/>
              <a:t>31.8 % </a:t>
            </a:r>
            <a:r>
              <a:rPr lang="en-US" sz="1000" dirty="0" smtClean="0"/>
              <a:t>of incoming recent high school graduates in CO are assigned to remediation, 57.7% of those are retained following fall</a:t>
            </a:r>
            <a:endParaRPr lang="en-US" sz="1000" dirty="0"/>
          </a:p>
        </p:txBody>
      </p:sp>
      <p:grpSp>
        <p:nvGrpSpPr>
          <p:cNvPr id="208" name="Group 207"/>
          <p:cNvGrpSpPr/>
          <p:nvPr/>
        </p:nvGrpSpPr>
        <p:grpSpPr>
          <a:xfrm>
            <a:off x="675319" y="1836136"/>
            <a:ext cx="7782881" cy="806450"/>
            <a:chOff x="838200" y="1880586"/>
            <a:chExt cx="7782881" cy="806450"/>
          </a:xfrm>
        </p:grpSpPr>
        <p:pic>
          <p:nvPicPr>
            <p:cNvPr id="20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5263"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1347"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7431"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3515"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2536"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1557"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0578"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7221"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6242"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284"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3305"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2326"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0368"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9389"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8410"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6452"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95473"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4494"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9600"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22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319"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2382"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8466"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4550"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0634"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9655"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8676"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7697"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340"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3361"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1403"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0424"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9445"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7487"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6508"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5529"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3571"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2592"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1613"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6719"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4550"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2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0634"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25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9655"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2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8676"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25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7697"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25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3571"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25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2592"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25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1613"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25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6719"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25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319"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2382"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8466"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4550"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0634"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9655"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8676"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7697"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340"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3361"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1403"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0424"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9445"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7487"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6508"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5529"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3571"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2592"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1613"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6719"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319"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2382"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8466"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4550"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0634"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9655"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8676"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7697"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340"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3361"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1403"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0424"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9445"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7487"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6508"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5529"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3571"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2592"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1613"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6719"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8"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10644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9"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6753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0"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14536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1"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18427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2"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22319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3"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26210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4"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30102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5"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33993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6"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37885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41776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45668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9"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49559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0"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53451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1"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57342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2"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61234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3"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65125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4"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69017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08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00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9178"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52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37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067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982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897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812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727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642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557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472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387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61755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Retention Rates (for Remedial Students)</a:t>
            </a:r>
            <a:endParaRPr lang="en-US" sz="3200" dirty="0"/>
          </a:p>
        </p:txBody>
      </p:sp>
      <p:graphicFrame>
        <p:nvGraphicFramePr>
          <p:cNvPr id="5" name="Table 4"/>
          <p:cNvGraphicFramePr>
            <a:graphicFrameLocks noGrp="1"/>
          </p:cNvGraphicFramePr>
          <p:nvPr>
            <p:extLst>
              <p:ext uri="{D42A27DB-BD31-4B8C-83A1-F6EECF244321}">
                <p14:modId xmlns:p14="http://schemas.microsoft.com/office/powerpoint/2010/main" val="1490880892"/>
              </p:ext>
            </p:extLst>
          </p:nvPr>
        </p:nvGraphicFramePr>
        <p:xfrm>
          <a:off x="762000" y="1341090"/>
          <a:ext cx="7391400" cy="5142870"/>
        </p:xfrm>
        <a:graphic>
          <a:graphicData uri="http://schemas.openxmlformats.org/drawingml/2006/table">
            <a:tbl>
              <a:tblPr/>
              <a:tblGrid>
                <a:gridCol w="2671590"/>
                <a:gridCol w="1157689"/>
                <a:gridCol w="1199921"/>
                <a:gridCol w="1204510"/>
                <a:gridCol w="1157690"/>
              </a:tblGrid>
              <a:tr h="381000">
                <a:tc gridSpan="5">
                  <a:txBody>
                    <a:bodyPr/>
                    <a:lstStyle/>
                    <a:p>
                      <a:pPr algn="ctr" fontAlgn="ctr"/>
                      <a:r>
                        <a:rPr lang="en-US" sz="1600" b="1" i="0" u="none" strike="noStrike" dirty="0" smtClean="0">
                          <a:solidFill>
                            <a:srgbClr val="000000"/>
                          </a:solidFill>
                          <a:latin typeface="Calibri"/>
                        </a:rPr>
                        <a:t>Retained </a:t>
                      </a:r>
                      <a:r>
                        <a:rPr lang="en-US" sz="1600" b="1" i="0" u="none" strike="noStrike" dirty="0">
                          <a:solidFill>
                            <a:srgbClr val="000000"/>
                          </a:solidFill>
                          <a:latin typeface="Calibri"/>
                        </a:rPr>
                        <a:t>One Year by </a:t>
                      </a:r>
                      <a:r>
                        <a:rPr lang="en-US" sz="1600" b="1" i="0" u="none" strike="noStrike" dirty="0" smtClean="0">
                          <a:solidFill>
                            <a:srgbClr val="000000"/>
                          </a:solidFill>
                          <a:latin typeface="Calibri"/>
                        </a:rPr>
                        <a:t>Sector, </a:t>
                      </a:r>
                      <a:r>
                        <a:rPr lang="en-US" sz="1600" b="1" i="0" u="none" strike="noStrike" dirty="0">
                          <a:solidFill>
                            <a:srgbClr val="000000"/>
                          </a:solidFill>
                          <a:latin typeface="Calibri"/>
                        </a:rPr>
                        <a:t>Fall </a:t>
                      </a:r>
                      <a:r>
                        <a:rPr lang="en-US" sz="1600" b="1" i="0" u="none" strike="noStrike" dirty="0" smtClean="0">
                          <a:solidFill>
                            <a:srgbClr val="000000"/>
                          </a:solidFill>
                          <a:latin typeface="Calibri"/>
                        </a:rPr>
                        <a:t>2009 </a:t>
                      </a:r>
                      <a:r>
                        <a:rPr lang="en-US" sz="1600" b="1" i="0" u="none" strike="noStrike" dirty="0">
                          <a:solidFill>
                            <a:srgbClr val="000000"/>
                          </a:solidFill>
                          <a:latin typeface="Calibri"/>
                        </a:rPr>
                        <a:t>to Fall </a:t>
                      </a:r>
                      <a:r>
                        <a:rPr lang="en-US" sz="1600" b="1" i="0" u="none" strike="noStrike" dirty="0" smtClean="0">
                          <a:solidFill>
                            <a:srgbClr val="000000"/>
                          </a:solidFill>
                          <a:latin typeface="Calibri"/>
                        </a:rPr>
                        <a:t>2010</a:t>
                      </a:r>
                      <a:endParaRPr lang="en-US" sz="1600" b="1" i="0" u="none" strike="noStrike" dirty="0">
                        <a:solidFill>
                          <a:srgbClr val="000000"/>
                        </a:solidFill>
                        <a:latin typeface="Calibri"/>
                      </a:endParaRPr>
                    </a:p>
                  </a:txBody>
                  <a:tcPr marL="6306" marR="6306" marT="6306"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81000">
                <a:tc gridSpan="5">
                  <a:txBody>
                    <a:bodyPr/>
                    <a:lstStyle/>
                    <a:p>
                      <a:pPr algn="ctr" fontAlgn="ctr"/>
                      <a:r>
                        <a:rPr lang="en-US" sz="1600" b="1" i="0" u="none" strike="noStrike" dirty="0" smtClean="0">
                          <a:solidFill>
                            <a:srgbClr val="000000"/>
                          </a:solidFill>
                          <a:latin typeface="+mn-lt"/>
                        </a:rPr>
                        <a:t>First-Time, Recent High School Graduates Assigned to Remediation</a:t>
                      </a:r>
                      <a:endParaRPr lang="en-US" sz="1600" b="1" i="0" u="none" strike="noStrike" dirty="0">
                        <a:solidFill>
                          <a:srgbClr val="000000"/>
                        </a:solidFill>
                        <a:latin typeface="Calibri"/>
                      </a:endParaRPr>
                    </a:p>
                  </a:txBody>
                  <a:tcPr marL="6306" marR="6306" marT="6306"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268577">
                <a:tc>
                  <a:txBody>
                    <a:bodyPr/>
                    <a:lstStyle/>
                    <a:p>
                      <a:pPr algn="ctr" fontAlgn="ctr"/>
                      <a:r>
                        <a:rPr lang="en-US" sz="1400" b="1" i="0" u="none" strike="noStrike" dirty="0" smtClean="0">
                          <a:solidFill>
                            <a:srgbClr val="000000"/>
                          </a:solidFill>
                          <a:latin typeface="Calibri"/>
                        </a:rPr>
                        <a:t>Sector</a:t>
                      </a:r>
                      <a:endParaRPr lang="en-US" sz="1400" b="1" i="0" u="none" strike="noStrike" dirty="0">
                        <a:solidFill>
                          <a:srgbClr val="000000"/>
                        </a:solidFill>
                        <a:latin typeface="Calibri"/>
                      </a:endParaRP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1400" b="1" i="0" u="none" strike="noStrike" dirty="0" smtClean="0">
                          <a:solidFill>
                            <a:srgbClr val="000000"/>
                          </a:solidFill>
                          <a:latin typeface="Calibri"/>
                        </a:rPr>
                        <a:t>Number </a:t>
                      </a:r>
                      <a:r>
                        <a:rPr lang="en-US" sz="1400" b="1" i="0" u="none" strike="noStrike" dirty="0">
                          <a:solidFill>
                            <a:srgbClr val="000000"/>
                          </a:solidFill>
                          <a:latin typeface="Calibri"/>
                        </a:rPr>
                        <a:t>of 1st Time Students</a:t>
                      </a: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1400" b="1" i="0" u="none" strike="noStrike" dirty="0" smtClean="0">
                          <a:solidFill>
                            <a:srgbClr val="000000"/>
                          </a:solidFill>
                          <a:latin typeface="Calibri"/>
                        </a:rPr>
                        <a:t>All Students</a:t>
                      </a:r>
                      <a:r>
                        <a:rPr lang="en-US" sz="1400" b="1" i="0" u="none" strike="noStrike" baseline="0" dirty="0" smtClean="0">
                          <a:solidFill>
                            <a:srgbClr val="000000"/>
                          </a:solidFill>
                          <a:latin typeface="Calibri"/>
                        </a:rPr>
                        <a:t> </a:t>
                      </a:r>
                      <a:r>
                        <a:rPr lang="en-US" sz="1400" b="1" i="0" u="none" strike="noStrike" dirty="0" smtClean="0">
                          <a:solidFill>
                            <a:srgbClr val="000000"/>
                          </a:solidFill>
                          <a:latin typeface="Calibri"/>
                        </a:rPr>
                        <a:t>Retained </a:t>
                      </a:r>
                      <a:r>
                        <a:rPr lang="en-US" sz="1400" b="1" i="0" u="none" strike="noStrike" dirty="0">
                          <a:solidFill>
                            <a:srgbClr val="000000"/>
                          </a:solidFill>
                          <a:latin typeface="Calibri"/>
                        </a:rPr>
                        <a:t>Next Year</a:t>
                      </a: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1400" b="1" i="0" u="none" strike="noStrike" dirty="0">
                          <a:solidFill>
                            <a:srgbClr val="000000"/>
                          </a:solidFill>
                          <a:latin typeface="Calibri"/>
                        </a:rPr>
                        <a:t>Not Assigned to Remediation and retained next year</a:t>
                      </a: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1400" b="1" i="0" u="none" strike="noStrike" dirty="0">
                          <a:solidFill>
                            <a:srgbClr val="000000"/>
                          </a:solidFill>
                          <a:latin typeface="Calibri"/>
                        </a:rPr>
                        <a:t>Assigned to Remediation in at least one subject and retained next year</a:t>
                      </a: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694734">
                <a:tc>
                  <a:txBody>
                    <a:bodyPr/>
                    <a:lstStyle/>
                    <a:p>
                      <a:pPr algn="ctr" fontAlgn="b"/>
                      <a:r>
                        <a:rPr lang="en-US" sz="1400" b="1" i="0" u="none" strike="noStrike" dirty="0">
                          <a:solidFill>
                            <a:srgbClr val="000000"/>
                          </a:solidFill>
                          <a:latin typeface="Calibri"/>
                        </a:rPr>
                        <a:t>Recent Colorado High School Graduates Two-Year Public</a:t>
                      </a: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US" sz="1400" b="1" i="0" u="none" strike="noStrike" dirty="0">
                          <a:solidFill>
                            <a:srgbClr val="000000"/>
                          </a:solidFill>
                          <a:latin typeface="Calibri"/>
                        </a:rPr>
                        <a:t>#</a:t>
                      </a: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US" sz="1400" b="1" i="0" u="none" strike="noStrike" dirty="0">
                          <a:solidFill>
                            <a:srgbClr val="000000"/>
                          </a:solidFill>
                          <a:latin typeface="Calibri"/>
                        </a:rPr>
                        <a:t>%</a:t>
                      </a: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US" sz="1400" b="1" i="0" u="none" strike="noStrike" dirty="0">
                          <a:solidFill>
                            <a:srgbClr val="000000"/>
                          </a:solidFill>
                          <a:latin typeface="Calibri"/>
                        </a:rPr>
                        <a:t>%</a:t>
                      </a: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US" sz="1400" b="1" i="0" u="none" strike="noStrike" dirty="0">
                          <a:solidFill>
                            <a:srgbClr val="000000"/>
                          </a:solidFill>
                          <a:latin typeface="Calibri"/>
                        </a:rPr>
                        <a:t>%</a:t>
                      </a: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543788">
                <a:tc>
                  <a:txBody>
                    <a:bodyPr/>
                    <a:lstStyle/>
                    <a:p>
                      <a:pPr algn="r" fontAlgn="b"/>
                      <a:r>
                        <a:rPr lang="en-US" sz="1400" b="1" i="0" u="none" strike="noStrike" dirty="0">
                          <a:solidFill>
                            <a:srgbClr val="000000"/>
                          </a:solidFill>
                          <a:latin typeface="Calibri"/>
                        </a:rPr>
                        <a:t>Two-Year </a:t>
                      </a:r>
                      <a:r>
                        <a:rPr lang="en-US" sz="1400" b="1" i="0" u="none" strike="noStrike" dirty="0" smtClean="0">
                          <a:solidFill>
                            <a:srgbClr val="000000"/>
                          </a:solidFill>
                          <a:latin typeface="Calibri"/>
                        </a:rPr>
                        <a:t>Public Institutions</a:t>
                      </a:r>
                      <a:endParaRPr lang="en-US" sz="1400" b="1" i="0" u="none" strike="noStrike" dirty="0">
                        <a:solidFill>
                          <a:srgbClr val="000000"/>
                        </a:solidFill>
                        <a:latin typeface="Calibri"/>
                      </a:endParaRP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a:solidFill>
                            <a:srgbClr val="000000"/>
                          </a:solidFill>
                          <a:latin typeface="Calibri"/>
                        </a:rPr>
                        <a:t>                               </a:t>
                      </a:r>
                      <a:r>
                        <a:rPr lang="en-US" sz="1400" b="1" i="0" u="none" strike="noStrike" dirty="0" smtClean="0">
                          <a:solidFill>
                            <a:srgbClr val="000000"/>
                          </a:solidFill>
                          <a:latin typeface="Calibri"/>
                        </a:rPr>
                        <a:t>8287</a:t>
                      </a:r>
                      <a:endParaRPr lang="en-US" sz="1400" b="1" i="0" u="none" strike="noStrike" dirty="0">
                        <a:solidFill>
                          <a:srgbClr val="000000"/>
                        </a:solidFill>
                        <a:latin typeface="Calibri"/>
                      </a:endParaRP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smtClean="0">
                          <a:solidFill>
                            <a:srgbClr val="000000"/>
                          </a:solidFill>
                          <a:latin typeface="Calibri"/>
                        </a:rPr>
                        <a:t>54.9%</a:t>
                      </a:r>
                      <a:endParaRPr lang="en-US" sz="1400" b="1" i="0" u="none" strike="noStrike" dirty="0">
                        <a:solidFill>
                          <a:srgbClr val="000000"/>
                        </a:solidFill>
                        <a:latin typeface="Calibri"/>
                      </a:endParaRP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1400" b="1" i="0" u="none" strike="noStrike" dirty="0" smtClean="0">
                          <a:solidFill>
                            <a:srgbClr val="000000"/>
                          </a:solidFill>
                          <a:latin typeface="Calibri"/>
                        </a:rPr>
                        <a:t>55.9%</a:t>
                      </a:r>
                      <a:endParaRPr lang="en-US" sz="1400" b="1" i="0" u="none" strike="noStrike" dirty="0">
                        <a:solidFill>
                          <a:srgbClr val="000000"/>
                        </a:solidFill>
                        <a:latin typeface="Calibri"/>
                      </a:endParaRP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1400" b="1" i="0" u="none" strike="noStrike" dirty="0" smtClean="0">
                          <a:solidFill>
                            <a:srgbClr val="000000"/>
                          </a:solidFill>
                          <a:latin typeface="Calibri"/>
                        </a:rPr>
                        <a:t>54.3%</a:t>
                      </a:r>
                      <a:endParaRPr lang="en-US" sz="1400" b="1" i="0" u="none" strike="noStrike" dirty="0">
                        <a:solidFill>
                          <a:srgbClr val="000000"/>
                        </a:solidFill>
                        <a:latin typeface="Calibri"/>
                      </a:endParaRP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543788">
                <a:tc>
                  <a:txBody>
                    <a:bodyPr/>
                    <a:lstStyle/>
                    <a:p>
                      <a:pPr algn="r" fontAlgn="b"/>
                      <a:r>
                        <a:rPr lang="en-US" sz="1400" b="1" i="0" u="none" strike="noStrike" dirty="0">
                          <a:solidFill>
                            <a:srgbClr val="000000"/>
                          </a:solidFill>
                          <a:latin typeface="Calibri"/>
                        </a:rPr>
                        <a:t>Four-Year </a:t>
                      </a:r>
                      <a:r>
                        <a:rPr lang="en-US" sz="1400" b="1" i="0" u="none" strike="noStrike" dirty="0" smtClean="0">
                          <a:solidFill>
                            <a:srgbClr val="000000"/>
                          </a:solidFill>
                          <a:latin typeface="+mn-lt"/>
                        </a:rPr>
                        <a:t>Public Institutions</a:t>
                      </a:r>
                      <a:endParaRPr lang="en-US" sz="1400" b="1" i="0" u="none" strike="noStrike" dirty="0">
                        <a:solidFill>
                          <a:srgbClr val="000000"/>
                        </a:solidFill>
                        <a:latin typeface="Calibri"/>
                      </a:endParaRP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400" b="1" i="0" u="none" strike="noStrike" dirty="0">
                          <a:solidFill>
                            <a:srgbClr val="000000"/>
                          </a:solidFill>
                          <a:latin typeface="Calibri"/>
                        </a:rPr>
                        <a:t>                             </a:t>
                      </a:r>
                      <a:r>
                        <a:rPr lang="en-US" sz="1400" b="1" i="0" u="none" strike="noStrike" dirty="0" smtClean="0">
                          <a:solidFill>
                            <a:srgbClr val="000000"/>
                          </a:solidFill>
                          <a:latin typeface="Calibri"/>
                        </a:rPr>
                        <a:t>20,704 </a:t>
                      </a:r>
                      <a:endParaRPr lang="en-US" sz="1400" b="1" i="0" u="none" strike="noStrike" dirty="0">
                        <a:solidFill>
                          <a:srgbClr val="000000"/>
                        </a:solidFill>
                        <a:latin typeface="Calibri"/>
                      </a:endParaRP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smtClean="0">
                          <a:solidFill>
                            <a:srgbClr val="000000"/>
                          </a:solidFill>
                          <a:latin typeface="Calibri"/>
                        </a:rPr>
                        <a:t>75.7%</a:t>
                      </a:r>
                      <a:endParaRPr lang="en-US" sz="1400" b="1" i="0" u="none" strike="noStrike" dirty="0">
                        <a:solidFill>
                          <a:srgbClr val="000000"/>
                        </a:solidFill>
                        <a:latin typeface="Calibri"/>
                      </a:endParaRP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1400" b="1" i="0" u="none" strike="noStrike" dirty="0" smtClean="0">
                          <a:solidFill>
                            <a:srgbClr val="000000"/>
                          </a:solidFill>
                          <a:latin typeface="Calibri"/>
                        </a:rPr>
                        <a:t>78.5%</a:t>
                      </a:r>
                      <a:endParaRPr lang="en-US" sz="1400" b="1" i="0" u="none" strike="noStrike" dirty="0">
                        <a:solidFill>
                          <a:srgbClr val="000000"/>
                        </a:solidFill>
                        <a:latin typeface="Calibri"/>
                      </a:endParaRP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1400" b="1" i="0" u="none" strike="noStrike" dirty="0" smtClean="0">
                          <a:solidFill>
                            <a:srgbClr val="000000"/>
                          </a:solidFill>
                          <a:latin typeface="Calibri"/>
                        </a:rPr>
                        <a:t>62.7%</a:t>
                      </a:r>
                      <a:endParaRPr lang="en-US" sz="1400" b="1" i="0" u="none" strike="noStrike" dirty="0">
                        <a:solidFill>
                          <a:srgbClr val="000000"/>
                        </a:solidFill>
                        <a:latin typeface="Calibri"/>
                      </a:endParaRP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543788">
                <a:tc>
                  <a:txBody>
                    <a:bodyPr/>
                    <a:lstStyle/>
                    <a:p>
                      <a:pPr algn="r" fontAlgn="b"/>
                      <a:r>
                        <a:rPr lang="en-US" sz="1400" b="1" i="0" u="none" strike="noStrike">
                          <a:solidFill>
                            <a:srgbClr val="000000"/>
                          </a:solidFill>
                          <a:latin typeface="Calibri"/>
                        </a:rPr>
                        <a:t>Grand Total</a:t>
                      </a: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a:solidFill>
                            <a:srgbClr val="000000"/>
                          </a:solidFill>
                          <a:latin typeface="Calibri"/>
                        </a:rPr>
                        <a:t>                             </a:t>
                      </a:r>
                      <a:r>
                        <a:rPr lang="en-US" sz="1400" b="1" i="0" u="none" strike="noStrike" dirty="0" smtClean="0">
                          <a:solidFill>
                            <a:srgbClr val="000000"/>
                          </a:solidFill>
                          <a:latin typeface="Calibri"/>
                        </a:rPr>
                        <a:t>28,911 </a:t>
                      </a:r>
                      <a:endParaRPr lang="en-US" sz="1400" b="1" i="0" u="none" strike="noStrike" dirty="0">
                        <a:solidFill>
                          <a:srgbClr val="000000"/>
                        </a:solidFill>
                        <a:latin typeface="Calibri"/>
                      </a:endParaRP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smtClean="0">
                          <a:solidFill>
                            <a:srgbClr val="000000"/>
                          </a:solidFill>
                          <a:latin typeface="Calibri"/>
                        </a:rPr>
                        <a:t>69.8%</a:t>
                      </a:r>
                      <a:endParaRPr lang="en-US" sz="1400" b="1" i="0" u="none" strike="noStrike" dirty="0">
                        <a:solidFill>
                          <a:srgbClr val="000000"/>
                        </a:solidFill>
                        <a:latin typeface="Calibri"/>
                      </a:endParaRP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1400" b="1" i="0" u="none" strike="noStrike" dirty="0" smtClean="0">
                          <a:solidFill>
                            <a:srgbClr val="000000"/>
                          </a:solidFill>
                          <a:latin typeface="Calibri"/>
                        </a:rPr>
                        <a:t>75.2%</a:t>
                      </a:r>
                      <a:endParaRPr lang="en-US" sz="1400" b="1" i="0" u="none" strike="noStrike" dirty="0">
                        <a:solidFill>
                          <a:srgbClr val="000000"/>
                        </a:solidFill>
                        <a:latin typeface="Calibri"/>
                      </a:endParaRP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1400" b="1" i="0" u="none" strike="noStrike" dirty="0" smtClean="0">
                          <a:solidFill>
                            <a:srgbClr val="000000"/>
                          </a:solidFill>
                          <a:latin typeface="Calibri"/>
                        </a:rPr>
                        <a:t>57.7%</a:t>
                      </a:r>
                      <a:endParaRPr lang="en-US" sz="1400" b="1" i="0" u="none" strike="noStrike" dirty="0">
                        <a:solidFill>
                          <a:srgbClr val="000000"/>
                        </a:solidFill>
                        <a:latin typeface="Calibri"/>
                      </a:endParaRP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543788">
                <a:tc gridSpan="5">
                  <a:txBody>
                    <a:bodyPr/>
                    <a:lstStyle/>
                    <a:p>
                      <a:endParaRPr lang="en-US" sz="1200" dirty="0" smtClean="0"/>
                    </a:p>
                    <a:p>
                      <a:r>
                        <a:rPr lang="en-US" sz="1200" dirty="0" smtClean="0"/>
                        <a:t>Source: DHE, 2011 Report on Remedial Education; Feb 2012;</a:t>
                      </a:r>
                      <a:r>
                        <a:rPr lang="en-US" sz="1200" baseline="0" dirty="0" smtClean="0"/>
                        <a:t> </a:t>
                      </a:r>
                      <a:r>
                        <a:rPr lang="en-US" sz="1200" dirty="0" smtClean="0"/>
                        <a:t>http://highered.colorado.gov/i3/Reports.aspx?cat=7  Table 8</a:t>
                      </a:r>
                    </a:p>
                    <a:p>
                      <a:pPr algn="l" fontAlgn="b"/>
                      <a:endParaRPr lang="en-US" sz="1400" b="1" i="0" u="none" strike="noStrike" dirty="0">
                        <a:solidFill>
                          <a:srgbClr val="000000"/>
                        </a:solidFill>
                        <a:latin typeface="Calibri"/>
                      </a:endParaRPr>
                    </a:p>
                  </a:txBody>
                  <a:tcPr marL="6306" marR="6306" marT="6306"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r" fontAlgn="b"/>
                      <a:endParaRPr lang="en-US" sz="1400" b="1" i="0" u="none" strike="noStrike" dirty="0">
                        <a:solidFill>
                          <a:srgbClr val="000000"/>
                        </a:solidFill>
                        <a:latin typeface="Calibri"/>
                      </a:endParaRP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fontAlgn="b"/>
                      <a:endParaRPr lang="en-US" sz="1400" b="1" i="0" u="none" strike="noStrike" dirty="0">
                        <a:solidFill>
                          <a:srgbClr val="000000"/>
                        </a:solidFill>
                        <a:latin typeface="Calibri"/>
                      </a:endParaRP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pPr algn="r" fontAlgn="b"/>
                      <a:endParaRPr lang="en-US" sz="1400" b="1" i="0" u="none" strike="noStrike" dirty="0">
                        <a:solidFill>
                          <a:srgbClr val="000000"/>
                        </a:solidFill>
                        <a:latin typeface="Calibri"/>
                      </a:endParaRP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pPr algn="r" fontAlgn="b"/>
                      <a:endParaRPr lang="en-US" sz="1400" b="1" i="0" u="none" strike="noStrike" dirty="0">
                        <a:solidFill>
                          <a:srgbClr val="000000"/>
                        </a:solidFill>
                        <a:latin typeface="Calibri"/>
                      </a:endParaRPr>
                    </a:p>
                  </a:txBody>
                  <a:tcPr marL="6306" marR="6306" marT="630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bl>
          </a:graphicData>
        </a:graphic>
      </p:graphicFrame>
      <p:sp>
        <p:nvSpPr>
          <p:cNvPr id="4" name="TextBox 3"/>
          <p:cNvSpPr txBox="1"/>
          <p:nvPr/>
        </p:nvSpPr>
        <p:spPr>
          <a:xfrm>
            <a:off x="5334000" y="6324600"/>
            <a:ext cx="184731" cy="246221"/>
          </a:xfrm>
          <a:prstGeom prst="rect">
            <a:avLst/>
          </a:prstGeom>
          <a:noFill/>
        </p:spPr>
        <p:txBody>
          <a:bodyPr wrap="none" rtlCol="0">
            <a:spAutoFit/>
          </a:bodyPr>
          <a:lstStyle/>
          <a:p>
            <a:endParaRPr lang="en-US" sz="1000" dirty="0"/>
          </a:p>
        </p:txBody>
      </p:sp>
    </p:spTree>
    <p:extLst>
      <p:ext uri="{BB962C8B-B14F-4D97-AF65-F5344CB8AC3E}">
        <p14:creationId xmlns:p14="http://schemas.microsoft.com/office/powerpoint/2010/main" val="14977305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itle 1"/>
          <p:cNvSpPr txBox="1">
            <a:spLocks/>
          </p:cNvSpPr>
          <p:nvPr/>
        </p:nvSpPr>
        <p:spPr>
          <a:xfrm>
            <a:off x="457200" y="1143000"/>
            <a:ext cx="8458200" cy="533400"/>
          </a:xfrm>
          <a:prstGeom prst="rect">
            <a:avLst/>
          </a:prstGeom>
        </p:spPr>
        <p:txBody>
          <a:bodyPr vert="horz" lIns="91440" tIns="45720" rIns="91440" bIns="45720" rtlCol="0" anchor="ctr">
            <a:normAutofit fontScale="525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n-US" dirty="0" smtClean="0"/>
              <a:t>…9 needed remediation and earned a Bachelor’s degree in 6-years</a:t>
            </a:r>
            <a:endParaRPr lang="en-US" dirty="0"/>
          </a:p>
        </p:txBody>
      </p:sp>
      <p:sp>
        <p:nvSpPr>
          <p:cNvPr id="145" name="TextBox 144"/>
          <p:cNvSpPr txBox="1"/>
          <p:nvPr/>
        </p:nvSpPr>
        <p:spPr>
          <a:xfrm>
            <a:off x="675319" y="6400800"/>
            <a:ext cx="7987576" cy="400110"/>
          </a:xfrm>
          <a:prstGeom prst="rect">
            <a:avLst/>
          </a:prstGeom>
          <a:noFill/>
        </p:spPr>
        <p:txBody>
          <a:bodyPr wrap="square" rtlCol="0">
            <a:spAutoFit/>
          </a:bodyPr>
          <a:lstStyle/>
          <a:p>
            <a:r>
              <a:rPr lang="en-US" sz="1000" dirty="0" smtClean="0"/>
              <a:t>Source: DHE, 2011 Report on Remedial Education; Feb 2012; http://highered.colorado.gov/i3/Reports.aspx?cat=7</a:t>
            </a:r>
          </a:p>
          <a:p>
            <a:r>
              <a:rPr lang="en-US" sz="1000" dirty="0" smtClean="0"/>
              <a:t>31.8% of incoming recent high school graduates in CO are assigned to remediation, 29.7% of those graduate with bachelor degree in 6 </a:t>
            </a:r>
            <a:r>
              <a:rPr lang="en-US" sz="1000" dirty="0" err="1" smtClean="0"/>
              <a:t>yrs</a:t>
            </a:r>
            <a:endParaRPr lang="en-US" sz="1000" dirty="0"/>
          </a:p>
        </p:txBody>
      </p:sp>
      <p:sp>
        <p:nvSpPr>
          <p:cNvPr id="213" name="Title 1"/>
          <p:cNvSpPr txBox="1">
            <a:spLocks/>
          </p:cNvSpPr>
          <p:nvPr/>
        </p:nvSpPr>
        <p:spPr>
          <a:xfrm>
            <a:off x="457200" y="533400"/>
            <a:ext cx="8458200" cy="5334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sz="3600" dirty="0" smtClean="0"/>
              <a:t>For Every 100 Students Entering College</a:t>
            </a:r>
            <a:endParaRPr lang="en-US" sz="3600" dirty="0"/>
          </a:p>
        </p:txBody>
      </p:sp>
      <p:grpSp>
        <p:nvGrpSpPr>
          <p:cNvPr id="303" name="Group 302"/>
          <p:cNvGrpSpPr/>
          <p:nvPr/>
        </p:nvGrpSpPr>
        <p:grpSpPr>
          <a:xfrm>
            <a:off x="675319" y="1836136"/>
            <a:ext cx="7782881" cy="806450"/>
            <a:chOff x="838200" y="1880586"/>
            <a:chExt cx="7782881" cy="806450"/>
          </a:xfrm>
        </p:grpSpPr>
        <p:pic>
          <p:nvPicPr>
            <p:cNvPr id="3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5263"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1347"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7431"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3515"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2536"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1557"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0578"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7221"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6242"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4284"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3305"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2326"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0368"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9389"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8410"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6452"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95473"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4494"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9600" y="1880586"/>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3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319"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2382"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8466"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4550"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0634"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9655"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8676"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7697"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340"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3361"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1403"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0424"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9445"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7487"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6508"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5529"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3571"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2592"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1613"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6719" y="3639043"/>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4550"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34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0634"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34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9655"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34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8676"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3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7697"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34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3571"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3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2592"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35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1613"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3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6719" y="2737589"/>
            <a:ext cx="391481" cy="806450"/>
          </a:xfrm>
          <a:prstGeom prst="rect">
            <a:avLst/>
          </a:prstGeom>
          <a:gradFill>
            <a:gsLst>
              <a:gs pos="0">
                <a:schemeClr val="tx1"/>
              </a:gs>
              <a:gs pos="50000">
                <a:schemeClr val="accent1">
                  <a:tint val="44500"/>
                  <a:satMod val="160000"/>
                </a:schemeClr>
              </a:gs>
              <a:gs pos="100000">
                <a:schemeClr val="accent1">
                  <a:tint val="23500"/>
                  <a:satMod val="160000"/>
                </a:schemeClr>
              </a:gs>
            </a:gsLst>
            <a:lin ang="5400000" scaled="0"/>
          </a:gradFill>
          <a:ln>
            <a:noFill/>
          </a:ln>
          <a:effectLst/>
          <a:extLst/>
        </p:spPr>
      </p:pic>
      <p:pic>
        <p:nvPicPr>
          <p:cNvPr id="35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319"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2382"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8466"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4550"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0634"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9655"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8676"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7697"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340"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3361"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1403"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0424"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9445"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7487"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6508"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5529"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3571"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2592"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1613"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6719" y="4540497"/>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319"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2382"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8466"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4550"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0634"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9655"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8676"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7697"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340"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3361"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1403"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0424"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9445"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7487"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6508"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5529"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3571"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2592"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1613"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6719" y="5441950"/>
            <a:ext cx="391481"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3"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10644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4"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6753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5"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14536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6"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18427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7"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22319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8"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26210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9"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30102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0"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33993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1" name="Picture 5"/>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37885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76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68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59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51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42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34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25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17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086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0019"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9178" y="1836136"/>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52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37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067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982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897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812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727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2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642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557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2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472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2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3874" y="2748812"/>
            <a:ext cx="404168" cy="83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90801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Graduation Rates at 2-Years (Remedial Students)</a:t>
            </a:r>
            <a:endParaRPr lang="en-US" sz="3200" dirty="0"/>
          </a:p>
        </p:txBody>
      </p:sp>
      <p:graphicFrame>
        <p:nvGraphicFramePr>
          <p:cNvPr id="3" name="Table 2"/>
          <p:cNvGraphicFramePr>
            <a:graphicFrameLocks noGrp="1"/>
          </p:cNvGraphicFramePr>
          <p:nvPr>
            <p:extLst>
              <p:ext uri="{D42A27DB-BD31-4B8C-83A1-F6EECF244321}">
                <p14:modId xmlns:p14="http://schemas.microsoft.com/office/powerpoint/2010/main" val="2737404052"/>
              </p:ext>
            </p:extLst>
          </p:nvPr>
        </p:nvGraphicFramePr>
        <p:xfrm>
          <a:off x="685800" y="1524000"/>
          <a:ext cx="7543799" cy="4532578"/>
        </p:xfrm>
        <a:graphic>
          <a:graphicData uri="http://schemas.openxmlformats.org/drawingml/2006/table">
            <a:tbl>
              <a:tblPr/>
              <a:tblGrid>
                <a:gridCol w="2743201"/>
                <a:gridCol w="1295399"/>
                <a:gridCol w="1219200"/>
                <a:gridCol w="1188721"/>
                <a:gridCol w="1097278"/>
              </a:tblGrid>
              <a:tr h="522646">
                <a:tc gridSpan="5">
                  <a:txBody>
                    <a:bodyPr/>
                    <a:lstStyle/>
                    <a:p>
                      <a:pPr algn="ctr" fontAlgn="ctr"/>
                      <a:r>
                        <a:rPr lang="en-US" sz="1600" b="1" i="0" u="none" strike="noStrike" dirty="0" smtClean="0">
                          <a:solidFill>
                            <a:srgbClr val="000000"/>
                          </a:solidFill>
                          <a:latin typeface="Calibri"/>
                        </a:rPr>
                        <a:t>Graduation </a:t>
                      </a:r>
                      <a:r>
                        <a:rPr lang="en-US" sz="1600" b="1" i="0" u="none" strike="noStrike" dirty="0">
                          <a:solidFill>
                            <a:srgbClr val="000000"/>
                          </a:solidFill>
                          <a:latin typeface="Calibri"/>
                        </a:rPr>
                        <a:t>Rates by Remedial and Non-Remedial </a:t>
                      </a:r>
                      <a:r>
                        <a:rPr lang="en-US" sz="1600" b="1" i="0" u="none" strike="noStrike" dirty="0" smtClean="0">
                          <a:solidFill>
                            <a:srgbClr val="000000"/>
                          </a:solidFill>
                          <a:latin typeface="Calibri"/>
                        </a:rPr>
                        <a:t>Students</a:t>
                      </a:r>
                      <a:r>
                        <a:rPr lang="en-US" sz="1600" b="1" i="0" u="none" strike="noStrike" baseline="0" dirty="0" smtClean="0">
                          <a:solidFill>
                            <a:srgbClr val="000000"/>
                          </a:solidFill>
                          <a:latin typeface="Calibri"/>
                        </a:rPr>
                        <a:t> </a:t>
                      </a:r>
                      <a:r>
                        <a:rPr lang="en-US" sz="1600" b="1" i="0" u="none" strike="noStrike" dirty="0" smtClean="0">
                          <a:solidFill>
                            <a:srgbClr val="000000"/>
                          </a:solidFill>
                          <a:latin typeface="Calibri"/>
                        </a:rPr>
                        <a:t>(2007 </a:t>
                      </a:r>
                      <a:r>
                        <a:rPr lang="en-US" sz="1600" b="1" i="0" u="none" strike="noStrike" dirty="0">
                          <a:solidFill>
                            <a:srgbClr val="000000"/>
                          </a:solidFill>
                          <a:latin typeface="Calibri"/>
                        </a:rPr>
                        <a:t>Cohort)</a:t>
                      </a:r>
                    </a:p>
                  </a:txBody>
                  <a:tcPr marL="6298" marR="6298" marT="6298"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43060">
                <a:tc gridSpan="5">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600" b="1" i="0" u="none" strike="noStrike" dirty="0" smtClean="0">
                          <a:solidFill>
                            <a:srgbClr val="000000"/>
                          </a:solidFill>
                          <a:latin typeface="+mn-lt"/>
                        </a:rPr>
                        <a:t>First-Time, Recent High School Graduates Assigned to Remediation</a:t>
                      </a:r>
                    </a:p>
                  </a:txBody>
                  <a:tcPr marL="6298" marR="6298" marT="6298"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15496">
                <a:tc>
                  <a:txBody>
                    <a:bodyPr/>
                    <a:lstStyle/>
                    <a:p>
                      <a:pPr algn="ctr" fontAlgn="ctr"/>
                      <a:r>
                        <a:rPr lang="en-US" sz="1600" b="1" i="0" u="none" strike="noStrike" dirty="0" smtClean="0">
                          <a:solidFill>
                            <a:srgbClr val="000000"/>
                          </a:solidFill>
                          <a:latin typeface="Calibri"/>
                        </a:rPr>
                        <a:t>Sector</a:t>
                      </a:r>
                      <a:endParaRPr lang="en-US" sz="1600" b="1" i="0" u="none" strike="noStrike" dirty="0">
                        <a:solidFill>
                          <a:srgbClr val="000000"/>
                        </a:solidFill>
                        <a:latin typeface="Calibri"/>
                      </a:endParaRPr>
                    </a:p>
                  </a:txBody>
                  <a:tcPr marL="6298" marR="6298" marT="629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1600" b="1" i="0" u="none" strike="noStrike" dirty="0" smtClean="0">
                          <a:solidFill>
                            <a:srgbClr val="000000"/>
                          </a:solidFill>
                          <a:latin typeface="Calibri"/>
                        </a:rPr>
                        <a:t>Fall Term Entering Class</a:t>
                      </a:r>
                      <a:endParaRPr lang="en-US" sz="1600" b="1" i="0" u="none" strike="noStrike" dirty="0">
                        <a:solidFill>
                          <a:srgbClr val="000000"/>
                        </a:solidFill>
                        <a:latin typeface="Calibri"/>
                      </a:endParaRPr>
                    </a:p>
                  </a:txBody>
                  <a:tcPr marL="6298" marR="6298" marT="629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US" sz="1600" b="1" i="0" u="none" strike="noStrike" dirty="0">
                          <a:solidFill>
                            <a:srgbClr val="000000"/>
                          </a:solidFill>
                          <a:latin typeface="Calibri"/>
                        </a:rPr>
                        <a:t>Graduated at Original Institution</a:t>
                      </a:r>
                    </a:p>
                  </a:txBody>
                  <a:tcPr marL="6298" marR="6298" marT="629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US" sz="1600" b="1" i="0" u="none" strike="noStrike">
                          <a:solidFill>
                            <a:srgbClr val="000000"/>
                          </a:solidFill>
                          <a:latin typeface="Calibri"/>
                        </a:rPr>
                        <a:t>Graduated at Transfer Institution</a:t>
                      </a:r>
                    </a:p>
                  </a:txBody>
                  <a:tcPr marL="6298" marR="6298" marT="629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US" sz="1600" b="1" i="0" u="none" strike="noStrike" dirty="0">
                          <a:solidFill>
                            <a:srgbClr val="000000"/>
                          </a:solidFill>
                          <a:latin typeface="Calibri"/>
                        </a:rPr>
                        <a:t>Graduated at Either</a:t>
                      </a:r>
                    </a:p>
                  </a:txBody>
                  <a:tcPr marL="6298" marR="6298" marT="629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696090">
                <a:tc>
                  <a:txBody>
                    <a:bodyPr/>
                    <a:lstStyle/>
                    <a:p>
                      <a:pPr algn="r" fontAlgn="b"/>
                      <a:r>
                        <a:rPr lang="en-US" sz="1400" b="1" i="0" u="none" strike="noStrike" dirty="0" smtClean="0">
                          <a:solidFill>
                            <a:srgbClr val="000000"/>
                          </a:solidFill>
                          <a:latin typeface="Calibri"/>
                        </a:rPr>
                        <a:t>First Time Students Entering a Two Year Public</a:t>
                      </a:r>
                      <a:r>
                        <a:rPr lang="en-US" sz="1400" b="1" i="0" u="none" strike="noStrike" baseline="0" dirty="0" smtClean="0">
                          <a:solidFill>
                            <a:srgbClr val="000000"/>
                          </a:solidFill>
                          <a:latin typeface="Calibri"/>
                        </a:rPr>
                        <a:t> Institution</a:t>
                      </a:r>
                      <a:endParaRPr lang="en-US" sz="1400" b="1" i="0" u="none" strike="noStrike" dirty="0">
                        <a:solidFill>
                          <a:srgbClr val="000000"/>
                        </a:solidFill>
                        <a:latin typeface="Calibri"/>
                      </a:endParaRPr>
                    </a:p>
                  </a:txBody>
                  <a:tcPr marL="6298" marR="6298" marT="629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400" b="1" i="0" u="none" strike="noStrike" dirty="0">
                          <a:solidFill>
                            <a:srgbClr val="000000"/>
                          </a:solidFill>
                          <a:latin typeface="Calibri"/>
                        </a:rPr>
                        <a:t>        </a:t>
                      </a:r>
                      <a:r>
                        <a:rPr lang="en-US" sz="1400" b="1" i="0" u="none" strike="noStrike" dirty="0" smtClean="0">
                          <a:solidFill>
                            <a:srgbClr val="000000"/>
                          </a:solidFill>
                          <a:latin typeface="Calibri"/>
                        </a:rPr>
                        <a:t>5,845</a:t>
                      </a:r>
                      <a:endParaRPr lang="en-US" sz="1400" b="1" i="0" u="none" strike="noStrike" dirty="0">
                        <a:solidFill>
                          <a:srgbClr val="000000"/>
                        </a:solidFill>
                        <a:latin typeface="Calibri"/>
                      </a:endParaRPr>
                    </a:p>
                  </a:txBody>
                  <a:tcPr marL="6298" marR="6298" marT="629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smtClean="0">
                          <a:solidFill>
                            <a:srgbClr val="000000"/>
                          </a:solidFill>
                          <a:latin typeface="Calibri"/>
                        </a:rPr>
                        <a:t>20.3%</a:t>
                      </a:r>
                      <a:endParaRPr lang="en-US" sz="1400" b="1" i="0" u="none" strike="noStrike" dirty="0">
                        <a:solidFill>
                          <a:srgbClr val="000000"/>
                        </a:solidFill>
                        <a:latin typeface="Calibri"/>
                      </a:endParaRPr>
                    </a:p>
                  </a:txBody>
                  <a:tcPr marL="6298" marR="6298" marT="629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1400" b="1" i="0" u="none" strike="noStrike" dirty="0">
                          <a:solidFill>
                            <a:srgbClr val="000000"/>
                          </a:solidFill>
                          <a:latin typeface="Calibri"/>
                        </a:rPr>
                        <a:t>0.6%</a:t>
                      </a:r>
                    </a:p>
                  </a:txBody>
                  <a:tcPr marL="6298" marR="6298" marT="629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1400" b="1" i="0" u="none" strike="noStrike" dirty="0" smtClean="0">
                          <a:solidFill>
                            <a:srgbClr val="000000"/>
                          </a:solidFill>
                          <a:latin typeface="Calibri"/>
                        </a:rPr>
                        <a:t>20.9%</a:t>
                      </a:r>
                      <a:endParaRPr lang="en-US" sz="1400" b="1" i="0" u="none" strike="noStrike" dirty="0">
                        <a:solidFill>
                          <a:srgbClr val="000000"/>
                        </a:solidFill>
                        <a:latin typeface="Calibri"/>
                      </a:endParaRPr>
                    </a:p>
                  </a:txBody>
                  <a:tcPr marL="6298" marR="6298" marT="629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904108">
                <a:tc>
                  <a:txBody>
                    <a:bodyPr/>
                    <a:lstStyle/>
                    <a:p>
                      <a:pPr algn="r" fontAlgn="b"/>
                      <a:r>
                        <a:rPr lang="en-US" sz="1400" b="1" i="0" u="none" strike="noStrike" dirty="0" smtClean="0">
                          <a:solidFill>
                            <a:srgbClr val="000000"/>
                          </a:solidFill>
                          <a:latin typeface="Calibri"/>
                        </a:rPr>
                        <a:t>First Time Students Entering</a:t>
                      </a:r>
                      <a:r>
                        <a:rPr lang="en-US" sz="1400" b="1" i="0" u="none" strike="noStrike" baseline="0" dirty="0" smtClean="0">
                          <a:solidFill>
                            <a:srgbClr val="000000"/>
                          </a:solidFill>
                          <a:latin typeface="Calibri"/>
                        </a:rPr>
                        <a:t> a Two Year Public Institution </a:t>
                      </a:r>
                    </a:p>
                    <a:p>
                      <a:pPr algn="r" fontAlgn="b"/>
                      <a:r>
                        <a:rPr lang="en-US" sz="1400" b="1" i="0" u="none" strike="noStrike" baseline="0" dirty="0" smtClean="0">
                          <a:solidFill>
                            <a:srgbClr val="000000"/>
                          </a:solidFill>
                          <a:latin typeface="Calibri"/>
                        </a:rPr>
                        <a:t>Requiring </a:t>
                      </a:r>
                      <a:r>
                        <a:rPr lang="en-US" sz="1400" b="1" i="0" u="none" strike="noStrike" dirty="0" smtClean="0">
                          <a:solidFill>
                            <a:srgbClr val="000000"/>
                          </a:solidFill>
                          <a:latin typeface="Calibri"/>
                        </a:rPr>
                        <a:t>Remediation</a:t>
                      </a:r>
                      <a:endParaRPr lang="en-US" sz="1400" b="1" i="0" u="none" strike="noStrike" dirty="0">
                        <a:solidFill>
                          <a:srgbClr val="000000"/>
                        </a:solidFill>
                        <a:latin typeface="Calibri"/>
                      </a:endParaRPr>
                    </a:p>
                  </a:txBody>
                  <a:tcPr marL="6298" marR="6298" marT="629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400" b="1" i="0" u="none" strike="noStrike" dirty="0">
                          <a:solidFill>
                            <a:srgbClr val="000000"/>
                          </a:solidFill>
                          <a:latin typeface="Calibri"/>
                        </a:rPr>
                        <a:t>        </a:t>
                      </a:r>
                      <a:r>
                        <a:rPr lang="en-US" sz="1400" b="1" i="0" u="none" strike="noStrike" dirty="0" smtClean="0">
                          <a:solidFill>
                            <a:srgbClr val="000000"/>
                          </a:solidFill>
                          <a:latin typeface="Calibri"/>
                        </a:rPr>
                        <a:t>3,780</a:t>
                      </a:r>
                      <a:endParaRPr lang="en-US" sz="1400" b="1" i="0" u="none" strike="noStrike" dirty="0">
                        <a:solidFill>
                          <a:srgbClr val="000000"/>
                        </a:solidFill>
                        <a:latin typeface="Calibri"/>
                      </a:endParaRPr>
                    </a:p>
                  </a:txBody>
                  <a:tcPr marL="6298" marR="6298" marT="629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smtClean="0">
                          <a:solidFill>
                            <a:srgbClr val="000000"/>
                          </a:solidFill>
                          <a:latin typeface="Calibri"/>
                        </a:rPr>
                        <a:t>15.8%</a:t>
                      </a:r>
                      <a:endParaRPr lang="en-US" sz="1400" b="1" i="0" u="none" strike="noStrike" dirty="0">
                        <a:solidFill>
                          <a:srgbClr val="000000"/>
                        </a:solidFill>
                        <a:latin typeface="Calibri"/>
                      </a:endParaRPr>
                    </a:p>
                  </a:txBody>
                  <a:tcPr marL="6298" marR="6298" marT="629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1400" b="1" i="0" u="none" strike="noStrike" dirty="0">
                          <a:solidFill>
                            <a:srgbClr val="000000"/>
                          </a:solidFill>
                          <a:latin typeface="Calibri"/>
                        </a:rPr>
                        <a:t>0.4%</a:t>
                      </a:r>
                    </a:p>
                  </a:txBody>
                  <a:tcPr marL="6298" marR="6298" marT="629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1400" b="1" i="0" u="none" strike="noStrike" dirty="0" smtClean="0">
                          <a:solidFill>
                            <a:srgbClr val="000000"/>
                          </a:solidFill>
                          <a:latin typeface="Calibri"/>
                        </a:rPr>
                        <a:t>16.2%</a:t>
                      </a:r>
                      <a:endParaRPr lang="en-US" sz="1400" b="1" i="0" u="none" strike="noStrike" dirty="0">
                        <a:solidFill>
                          <a:srgbClr val="000000"/>
                        </a:solidFill>
                        <a:latin typeface="Calibri"/>
                      </a:endParaRPr>
                    </a:p>
                  </a:txBody>
                  <a:tcPr marL="6298" marR="6298" marT="629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547265">
                <a:tc gridSpan="5">
                  <a:txBody>
                    <a:bodyPr/>
                    <a:lstStyle/>
                    <a:p>
                      <a:pPr algn="l" fontAlgn="b"/>
                      <a:endParaRPr lang="en-US" sz="1200" b="0" i="0" u="none" strike="noStrike" dirty="0" smtClean="0">
                        <a:solidFill>
                          <a:srgbClr val="000000"/>
                        </a:solidFill>
                        <a:latin typeface="Calibri"/>
                      </a:endParaRPr>
                    </a:p>
                    <a:p>
                      <a:pPr algn="l" fontAlgn="b"/>
                      <a:r>
                        <a:rPr lang="en-US" sz="1200" b="0" i="0" u="none" strike="noStrike" dirty="0" smtClean="0">
                          <a:solidFill>
                            <a:srgbClr val="000000"/>
                          </a:solidFill>
                          <a:latin typeface="Calibri"/>
                        </a:rPr>
                        <a:t>SOURCE</a:t>
                      </a:r>
                      <a:r>
                        <a:rPr lang="en-US" sz="1200" b="0" i="0" u="none" strike="noStrike" dirty="0">
                          <a:solidFill>
                            <a:srgbClr val="000000"/>
                          </a:solidFill>
                          <a:latin typeface="Calibri"/>
                        </a:rPr>
                        <a:t>: SURDS Enrollment, Fall </a:t>
                      </a:r>
                      <a:r>
                        <a:rPr lang="en-US" sz="1200" b="0" i="0" u="none" strike="noStrike" dirty="0" smtClean="0">
                          <a:solidFill>
                            <a:srgbClr val="000000"/>
                          </a:solidFill>
                          <a:latin typeface="Calibri"/>
                        </a:rPr>
                        <a:t>2007; </a:t>
                      </a:r>
                      <a:r>
                        <a:rPr lang="en-US" sz="1200" b="0" i="0" u="none" strike="noStrike" dirty="0">
                          <a:solidFill>
                            <a:srgbClr val="000000"/>
                          </a:solidFill>
                          <a:latin typeface="Calibri"/>
                        </a:rPr>
                        <a:t>Degrees Awarded FY </a:t>
                      </a:r>
                      <a:r>
                        <a:rPr lang="en-US" sz="1200" b="0" i="0" u="none" strike="noStrike" dirty="0" smtClean="0">
                          <a:solidFill>
                            <a:srgbClr val="000000"/>
                          </a:solidFill>
                          <a:latin typeface="Calibri"/>
                        </a:rPr>
                        <a:t>2007-2010 </a:t>
                      </a:r>
                      <a:r>
                        <a:rPr lang="en-US" sz="1200" b="0" i="0" u="none" strike="noStrike" dirty="0">
                          <a:solidFill>
                            <a:srgbClr val="000000"/>
                          </a:solidFill>
                          <a:latin typeface="Calibri"/>
                        </a:rPr>
                        <a:t>and Summer </a:t>
                      </a:r>
                      <a:r>
                        <a:rPr lang="en-US" sz="1200" b="0" i="0" u="none" strike="noStrike" dirty="0" smtClean="0">
                          <a:solidFill>
                            <a:srgbClr val="000000"/>
                          </a:solidFill>
                          <a:latin typeface="Calibri"/>
                        </a:rPr>
                        <a:t>10</a:t>
                      </a:r>
                    </a:p>
                    <a:p>
                      <a:r>
                        <a:rPr lang="en-US" sz="1200" dirty="0" smtClean="0"/>
                        <a:t>Source: DHE, 2011 Report on Remedial Education; Feb 2011;</a:t>
                      </a:r>
                      <a:r>
                        <a:rPr lang="en-US" sz="1200" baseline="0" dirty="0" smtClean="0"/>
                        <a:t> </a:t>
                      </a:r>
                      <a:r>
                        <a:rPr lang="en-US" sz="1200" dirty="0" smtClean="0"/>
                        <a:t>http://highered.colorado.gov/i3/Reports.aspx?cat=7</a:t>
                      </a:r>
                    </a:p>
                    <a:p>
                      <a:pPr algn="l" fontAlgn="b"/>
                      <a:endParaRPr lang="en-US" sz="700" b="0" i="0" u="none" strike="noStrike" dirty="0">
                        <a:solidFill>
                          <a:srgbClr val="000000"/>
                        </a:solidFill>
                        <a:latin typeface="Calibri"/>
                      </a:endParaRPr>
                    </a:p>
                    <a:p>
                      <a:pPr algn="l" fontAlgn="b"/>
                      <a:r>
                        <a:rPr lang="en-US" sz="700" b="0" i="0" u="none" strike="noStrike" dirty="0">
                          <a:solidFill>
                            <a:srgbClr val="000000"/>
                          </a:solidFill>
                          <a:latin typeface="Calibri"/>
                        </a:rPr>
                        <a:t> </a:t>
                      </a:r>
                    </a:p>
                  </a:txBody>
                  <a:tcPr marL="6298" marR="6298" marT="6298" marB="0" anchor="b">
                    <a:lnL>
                      <a:noFill/>
                    </a:lnL>
                    <a:lnR>
                      <a:noFill/>
                    </a:lnR>
                    <a:lnT w="12700" cap="flat" cmpd="sng" algn="ctr">
                      <a:solidFill>
                        <a:schemeClr val="tx1"/>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pPr algn="l" fontAlgn="b"/>
                      <a:endParaRPr lang="en-US" sz="700" b="0" i="0" u="none" strike="noStrike" dirty="0">
                        <a:solidFill>
                          <a:srgbClr val="000000"/>
                        </a:solidFill>
                        <a:latin typeface="Calibri"/>
                      </a:endParaRPr>
                    </a:p>
                  </a:txBody>
                  <a:tcPr marL="6298" marR="6298" marT="6298"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l" fontAlgn="b"/>
                      <a:endParaRPr lang="en-US" sz="700" b="0" i="0" u="none" strike="noStrike">
                        <a:solidFill>
                          <a:srgbClr val="000000"/>
                        </a:solidFill>
                        <a:latin typeface="Calibri"/>
                      </a:endParaRPr>
                    </a:p>
                  </a:txBody>
                  <a:tcPr marL="6298" marR="6298" marT="6298"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l" fontAlgn="b"/>
                      <a:endParaRPr lang="en-US" sz="700" b="0" i="0" u="none" strike="noStrike" dirty="0">
                        <a:solidFill>
                          <a:srgbClr val="000000"/>
                        </a:solidFill>
                        <a:latin typeface="Calibri"/>
                      </a:endParaRPr>
                    </a:p>
                  </a:txBody>
                  <a:tcPr marL="6298" marR="6298" marT="6298"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bl>
          </a:graphicData>
        </a:graphic>
      </p:graphicFrame>
    </p:spTree>
    <p:extLst>
      <p:ext uri="{BB962C8B-B14F-4D97-AF65-F5344CB8AC3E}">
        <p14:creationId xmlns:p14="http://schemas.microsoft.com/office/powerpoint/2010/main" val="25632188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Success Story</a:t>
            </a:r>
            <a:endParaRPr lang="en-US" dirty="0"/>
          </a:p>
        </p:txBody>
      </p:sp>
      <p:sp>
        <p:nvSpPr>
          <p:cNvPr id="5" name="Content Placeholder 4"/>
          <p:cNvSpPr>
            <a:spLocks noGrp="1"/>
          </p:cNvSpPr>
          <p:nvPr>
            <p:ph idx="1"/>
          </p:nvPr>
        </p:nvSpPr>
        <p:spPr/>
        <p:txBody>
          <a:bodyPr/>
          <a:lstStyle/>
          <a:p>
            <a:r>
              <a:rPr lang="en-US" sz="2800" dirty="0" smtClean="0"/>
              <a:t>Meet one of Colorado GEAR UP’s rising stars</a:t>
            </a:r>
          </a:p>
          <a:p>
            <a:endParaRPr lang="en-US" dirty="0" smtClean="0"/>
          </a:p>
          <a:p>
            <a:pPr lvl="1"/>
            <a:r>
              <a:rPr lang="en-US" sz="2800" dirty="0" smtClean="0"/>
              <a:t>Osvaldo’s Story – </a:t>
            </a:r>
            <a:r>
              <a:rPr lang="en-US" sz="2800" dirty="0"/>
              <a:t>Osvaldo Cabrera, an eighth-grader enrolled in a middle school near Denver, talks about how Colorado GEAR UP's early remediation strategy is helping him prepare for college.</a:t>
            </a:r>
            <a:endParaRPr lang="en-US" sz="2800" dirty="0" smtClean="0"/>
          </a:p>
          <a:p>
            <a:pPr lvl="1"/>
            <a:endParaRPr lang="en-US" dirty="0" smtClean="0"/>
          </a:p>
          <a:p>
            <a:pPr lvl="1"/>
            <a:r>
              <a:rPr lang="en-US" sz="2400" dirty="0">
                <a:hlinkClick r:id="rId2"/>
              </a:rPr>
              <a:t>https://www.youtube.com/watch?v=-</a:t>
            </a:r>
            <a:r>
              <a:rPr lang="en-US" sz="2400" dirty="0" smtClean="0">
                <a:hlinkClick r:id="rId2"/>
              </a:rPr>
              <a:t>PUo66TPJ3Q</a:t>
            </a:r>
            <a:endParaRPr lang="en-US" sz="2400" dirty="0" smtClean="0"/>
          </a:p>
          <a:p>
            <a:pPr lvl="1"/>
            <a:endParaRPr lang="en-US" dirty="0"/>
          </a:p>
        </p:txBody>
      </p:sp>
    </p:spTree>
    <p:extLst>
      <p:ext uri="{BB962C8B-B14F-4D97-AF65-F5344CB8AC3E}">
        <p14:creationId xmlns:p14="http://schemas.microsoft.com/office/powerpoint/2010/main" val="30834012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Graduation Rates at 4-Years (Remedial Students)</a:t>
            </a:r>
            <a:endParaRPr lang="en-US" sz="3200" dirty="0"/>
          </a:p>
        </p:txBody>
      </p:sp>
      <p:graphicFrame>
        <p:nvGraphicFramePr>
          <p:cNvPr id="3" name="Table 2"/>
          <p:cNvGraphicFramePr>
            <a:graphicFrameLocks noGrp="1"/>
          </p:cNvGraphicFramePr>
          <p:nvPr>
            <p:extLst>
              <p:ext uri="{D42A27DB-BD31-4B8C-83A1-F6EECF244321}">
                <p14:modId xmlns:p14="http://schemas.microsoft.com/office/powerpoint/2010/main" val="2566492535"/>
              </p:ext>
            </p:extLst>
          </p:nvPr>
        </p:nvGraphicFramePr>
        <p:xfrm>
          <a:off x="609600" y="1524000"/>
          <a:ext cx="8001000" cy="4466933"/>
        </p:xfrm>
        <a:graphic>
          <a:graphicData uri="http://schemas.openxmlformats.org/drawingml/2006/table">
            <a:tbl>
              <a:tblPr/>
              <a:tblGrid>
                <a:gridCol w="2743200"/>
                <a:gridCol w="1295400"/>
                <a:gridCol w="1371600"/>
                <a:gridCol w="1371600"/>
                <a:gridCol w="1219200"/>
              </a:tblGrid>
              <a:tr h="609600">
                <a:tc gridSpan="5">
                  <a:txBody>
                    <a:bodyPr/>
                    <a:lstStyle/>
                    <a:p>
                      <a:pPr algn="ctr" fontAlgn="ctr"/>
                      <a:r>
                        <a:rPr lang="en-US" sz="1600" b="1" i="0" u="none" strike="noStrike" dirty="0" smtClean="0">
                          <a:solidFill>
                            <a:srgbClr val="000000"/>
                          </a:solidFill>
                          <a:latin typeface="Calibri"/>
                        </a:rPr>
                        <a:t>Graduation </a:t>
                      </a:r>
                      <a:r>
                        <a:rPr lang="en-US" sz="1600" b="1" i="0" u="none" strike="noStrike" dirty="0">
                          <a:solidFill>
                            <a:srgbClr val="000000"/>
                          </a:solidFill>
                          <a:latin typeface="Calibri"/>
                        </a:rPr>
                        <a:t>Rates by Remedial and Non-Remedial </a:t>
                      </a:r>
                      <a:r>
                        <a:rPr lang="en-US" sz="1600" b="1" i="0" u="none" strike="noStrike" dirty="0" smtClean="0">
                          <a:solidFill>
                            <a:srgbClr val="000000"/>
                          </a:solidFill>
                          <a:latin typeface="Calibri"/>
                        </a:rPr>
                        <a:t>Students (</a:t>
                      </a:r>
                      <a:r>
                        <a:rPr lang="en-US" sz="1600" b="1" i="0" u="none" strike="noStrike" dirty="0">
                          <a:solidFill>
                            <a:srgbClr val="000000"/>
                          </a:solidFill>
                          <a:latin typeface="Calibri"/>
                        </a:rPr>
                        <a:t>Fall </a:t>
                      </a:r>
                      <a:r>
                        <a:rPr lang="en-US" sz="1600" b="1" i="0" u="none" strike="noStrike" dirty="0" smtClean="0">
                          <a:solidFill>
                            <a:srgbClr val="000000"/>
                          </a:solidFill>
                          <a:latin typeface="Calibri"/>
                        </a:rPr>
                        <a:t>2004 </a:t>
                      </a:r>
                      <a:r>
                        <a:rPr lang="en-US" sz="1600" b="1" i="0" u="none" strike="noStrike" dirty="0">
                          <a:solidFill>
                            <a:srgbClr val="000000"/>
                          </a:solidFill>
                          <a:latin typeface="Calibri"/>
                        </a:rPr>
                        <a:t>Cohort)</a:t>
                      </a:r>
                    </a:p>
                  </a:txBody>
                  <a:tcPr marL="9089" marR="9089" marT="908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09600">
                <a:tc gridSpan="5">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600" b="1" i="0" u="none" strike="noStrike" dirty="0" smtClean="0">
                          <a:solidFill>
                            <a:srgbClr val="000000"/>
                          </a:solidFill>
                          <a:latin typeface="+mn-lt"/>
                        </a:rPr>
                        <a:t>First-Time, Recent High School Graduates Assigned to Remediation</a:t>
                      </a:r>
                    </a:p>
                  </a:txBody>
                  <a:tcPr marL="9089" marR="9089" marT="9089"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90600">
                <a:tc>
                  <a:txBody>
                    <a:bodyPr/>
                    <a:lstStyle/>
                    <a:p>
                      <a:pPr algn="ctr" fontAlgn="ctr"/>
                      <a:r>
                        <a:rPr lang="en-US" sz="1600" b="1" i="0" u="none" strike="noStrike" dirty="0" smtClean="0">
                          <a:solidFill>
                            <a:srgbClr val="000000"/>
                          </a:solidFill>
                          <a:latin typeface="Calibri"/>
                        </a:rPr>
                        <a:t>Sector</a:t>
                      </a:r>
                      <a:endParaRPr lang="en-US" sz="1600" b="1" i="0" u="none" strike="noStrike" dirty="0">
                        <a:solidFill>
                          <a:srgbClr val="000000"/>
                        </a:solidFill>
                        <a:latin typeface="Calibri"/>
                      </a:endParaRPr>
                    </a:p>
                  </a:txBody>
                  <a:tcPr marL="9089" marR="9089" marT="908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1600" b="1" i="0" u="none" strike="noStrike" dirty="0" smtClean="0">
                          <a:solidFill>
                            <a:srgbClr val="000000"/>
                          </a:solidFill>
                          <a:latin typeface="Calibri"/>
                        </a:rPr>
                        <a:t>Fall Term Entering Class</a:t>
                      </a:r>
                      <a:endParaRPr lang="en-US" sz="1600" b="1" i="0" u="none" strike="noStrike" dirty="0">
                        <a:solidFill>
                          <a:srgbClr val="000000"/>
                        </a:solidFill>
                        <a:latin typeface="Calibri"/>
                      </a:endParaRPr>
                    </a:p>
                  </a:txBody>
                  <a:tcPr marL="9089" marR="9089" marT="908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US" sz="1600" b="1" i="0" u="none" strike="noStrike" dirty="0">
                          <a:solidFill>
                            <a:srgbClr val="000000"/>
                          </a:solidFill>
                          <a:latin typeface="Calibri"/>
                        </a:rPr>
                        <a:t>Grad. within</a:t>
                      </a:r>
                    </a:p>
                    <a:p>
                      <a:pPr algn="ctr" fontAlgn="b"/>
                      <a:r>
                        <a:rPr lang="en-US" sz="1600" b="1" i="0" u="none" strike="noStrike" dirty="0" smtClean="0">
                          <a:solidFill>
                            <a:srgbClr val="000000"/>
                          </a:solidFill>
                          <a:latin typeface="Calibri"/>
                        </a:rPr>
                        <a:t>4 Years</a:t>
                      </a:r>
                      <a:endParaRPr lang="en-US" sz="1600" b="1" i="0" u="none" strike="noStrike" dirty="0">
                        <a:solidFill>
                          <a:srgbClr val="000000"/>
                        </a:solidFill>
                        <a:latin typeface="Calibri"/>
                      </a:endParaRPr>
                    </a:p>
                  </a:txBody>
                  <a:tcPr marL="9089" marR="9089" marT="908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US" sz="1600" b="1" i="0" u="none" strike="noStrike" dirty="0">
                          <a:solidFill>
                            <a:srgbClr val="000000"/>
                          </a:solidFill>
                          <a:latin typeface="Calibri"/>
                        </a:rPr>
                        <a:t>Grad. within</a:t>
                      </a:r>
                    </a:p>
                    <a:p>
                      <a:pPr algn="ctr" fontAlgn="b"/>
                      <a:r>
                        <a:rPr lang="en-US" sz="1600" b="1" i="0" u="none" strike="noStrike" dirty="0" smtClean="0">
                          <a:solidFill>
                            <a:srgbClr val="000000"/>
                          </a:solidFill>
                          <a:latin typeface="Calibri"/>
                        </a:rPr>
                        <a:t>5 Years</a:t>
                      </a:r>
                      <a:endParaRPr lang="en-US" sz="1600" b="1" i="0" u="none" strike="noStrike" dirty="0">
                        <a:solidFill>
                          <a:srgbClr val="000000"/>
                        </a:solidFill>
                        <a:latin typeface="Calibri"/>
                      </a:endParaRPr>
                    </a:p>
                  </a:txBody>
                  <a:tcPr marL="9089" marR="9089" marT="908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US" sz="1600" b="1" i="0" u="none" strike="noStrike" dirty="0">
                          <a:solidFill>
                            <a:srgbClr val="000000"/>
                          </a:solidFill>
                          <a:latin typeface="Calibri"/>
                        </a:rPr>
                        <a:t>Grad. within</a:t>
                      </a:r>
                    </a:p>
                    <a:p>
                      <a:pPr algn="ctr" fontAlgn="b"/>
                      <a:r>
                        <a:rPr lang="en-US" sz="1600" b="1" i="0" u="none" strike="noStrike" dirty="0">
                          <a:solidFill>
                            <a:srgbClr val="000000"/>
                          </a:solidFill>
                          <a:latin typeface="Calibri"/>
                        </a:rPr>
                        <a:t>6 </a:t>
                      </a:r>
                      <a:r>
                        <a:rPr lang="en-US" sz="1600" b="1" i="0" u="none" strike="noStrike" dirty="0" smtClean="0">
                          <a:solidFill>
                            <a:srgbClr val="000000"/>
                          </a:solidFill>
                          <a:latin typeface="Calibri"/>
                        </a:rPr>
                        <a:t>Years</a:t>
                      </a:r>
                      <a:endParaRPr lang="en-US" sz="1600" b="1" i="0" u="none" strike="noStrike" dirty="0">
                        <a:solidFill>
                          <a:srgbClr val="000000"/>
                        </a:solidFill>
                        <a:latin typeface="Calibri"/>
                      </a:endParaRPr>
                    </a:p>
                  </a:txBody>
                  <a:tcPr marL="9089" marR="9089" marT="908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685800">
                <a:tc>
                  <a:txBody>
                    <a:bodyPr/>
                    <a:lstStyle/>
                    <a:p>
                      <a:pPr algn="r" fontAlgn="b"/>
                      <a:r>
                        <a:rPr lang="en-US" sz="1400" b="1" i="0" u="none" strike="noStrike" dirty="0" smtClean="0">
                          <a:solidFill>
                            <a:srgbClr val="000000"/>
                          </a:solidFill>
                          <a:latin typeface="Calibri"/>
                        </a:rPr>
                        <a:t>First Time Students Entering a Four Year Public</a:t>
                      </a:r>
                      <a:r>
                        <a:rPr lang="en-US" sz="1400" b="1" i="0" u="none" strike="noStrike" baseline="0" dirty="0" smtClean="0">
                          <a:solidFill>
                            <a:srgbClr val="000000"/>
                          </a:solidFill>
                          <a:latin typeface="Calibri"/>
                        </a:rPr>
                        <a:t> Institution</a:t>
                      </a:r>
                      <a:endParaRPr lang="en-US" sz="1400" b="1" i="0" u="none" strike="noStrike" dirty="0">
                        <a:solidFill>
                          <a:srgbClr val="000000"/>
                        </a:solidFill>
                        <a:latin typeface="Calibri"/>
                      </a:endParaRPr>
                    </a:p>
                  </a:txBody>
                  <a:tcPr marL="6298" marR="6298" marT="629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a:solidFill>
                            <a:srgbClr val="000000"/>
                          </a:solidFill>
                          <a:latin typeface="Calibri"/>
                        </a:rPr>
                        <a:t>     </a:t>
                      </a:r>
                      <a:r>
                        <a:rPr lang="en-US" sz="1400" b="1" i="0" u="none" strike="noStrike" dirty="0" smtClean="0">
                          <a:solidFill>
                            <a:srgbClr val="000000"/>
                          </a:solidFill>
                          <a:latin typeface="Calibri"/>
                        </a:rPr>
                        <a:t>19,030</a:t>
                      </a:r>
                      <a:endParaRPr lang="en-US" sz="1400" b="1" i="0" u="none" strike="noStrike" dirty="0">
                        <a:solidFill>
                          <a:srgbClr val="000000"/>
                        </a:solidFill>
                        <a:latin typeface="Calibri"/>
                      </a:endParaRPr>
                    </a:p>
                  </a:txBody>
                  <a:tcPr marL="9089" marR="9089" marT="908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smtClean="0">
                          <a:solidFill>
                            <a:srgbClr val="000000"/>
                          </a:solidFill>
                          <a:latin typeface="Calibri"/>
                        </a:rPr>
                        <a:t>29.7%</a:t>
                      </a:r>
                      <a:endParaRPr lang="en-US" sz="1400" b="1" i="0" u="none" strike="noStrike" dirty="0">
                        <a:solidFill>
                          <a:srgbClr val="000000"/>
                        </a:solidFill>
                        <a:latin typeface="Calibri"/>
                      </a:endParaRPr>
                    </a:p>
                  </a:txBody>
                  <a:tcPr marL="9089" marR="9089" marT="908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1400" b="1" i="0" u="none" strike="noStrike" dirty="0" smtClean="0">
                          <a:solidFill>
                            <a:srgbClr val="000000"/>
                          </a:solidFill>
                          <a:latin typeface="Calibri"/>
                        </a:rPr>
                        <a:t>51.0%</a:t>
                      </a:r>
                      <a:endParaRPr lang="en-US" sz="1400" b="1" i="0" u="none" strike="noStrike" dirty="0">
                        <a:solidFill>
                          <a:srgbClr val="000000"/>
                        </a:solidFill>
                        <a:latin typeface="Calibri"/>
                      </a:endParaRPr>
                    </a:p>
                  </a:txBody>
                  <a:tcPr marL="9089" marR="9089" marT="908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1400" b="1" i="0" u="none" strike="noStrike" dirty="0" smtClean="0">
                          <a:solidFill>
                            <a:srgbClr val="000000"/>
                          </a:solidFill>
                          <a:latin typeface="Calibri"/>
                        </a:rPr>
                        <a:t>57.2%</a:t>
                      </a:r>
                      <a:endParaRPr lang="en-US" sz="1400" b="1" i="0" u="none" strike="noStrike" dirty="0">
                        <a:solidFill>
                          <a:srgbClr val="000000"/>
                        </a:solidFill>
                        <a:latin typeface="Calibri"/>
                      </a:endParaRPr>
                    </a:p>
                  </a:txBody>
                  <a:tcPr marL="9089" marR="9089" marT="908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830724">
                <a:tc>
                  <a:txBody>
                    <a:bodyPr/>
                    <a:lstStyle/>
                    <a:p>
                      <a:pPr algn="r" fontAlgn="b"/>
                      <a:r>
                        <a:rPr lang="en-US" sz="1400" b="1" i="0" u="none" strike="noStrike" dirty="0" smtClean="0">
                          <a:solidFill>
                            <a:srgbClr val="000000"/>
                          </a:solidFill>
                          <a:latin typeface="Calibri"/>
                        </a:rPr>
                        <a:t>First Time Students Entering</a:t>
                      </a:r>
                      <a:r>
                        <a:rPr lang="en-US" sz="1400" b="1" i="0" u="none" strike="noStrike" baseline="0" dirty="0" smtClean="0">
                          <a:solidFill>
                            <a:srgbClr val="000000"/>
                          </a:solidFill>
                          <a:latin typeface="Calibri"/>
                        </a:rPr>
                        <a:t> a Four Year Public Institution </a:t>
                      </a:r>
                    </a:p>
                    <a:p>
                      <a:pPr algn="r" fontAlgn="b"/>
                      <a:r>
                        <a:rPr lang="en-US" sz="1400" b="1" i="0" u="none" strike="noStrike" baseline="0" dirty="0" smtClean="0">
                          <a:solidFill>
                            <a:srgbClr val="000000"/>
                          </a:solidFill>
                          <a:latin typeface="Calibri"/>
                        </a:rPr>
                        <a:t>Requiring </a:t>
                      </a:r>
                      <a:r>
                        <a:rPr lang="en-US" sz="1400" b="1" i="0" u="none" strike="noStrike" dirty="0" smtClean="0">
                          <a:solidFill>
                            <a:srgbClr val="000000"/>
                          </a:solidFill>
                          <a:latin typeface="Calibri"/>
                        </a:rPr>
                        <a:t>Remediation</a:t>
                      </a:r>
                      <a:endParaRPr lang="en-US" sz="1400" b="1" i="0" u="none" strike="noStrike" dirty="0">
                        <a:solidFill>
                          <a:srgbClr val="000000"/>
                        </a:solidFill>
                        <a:latin typeface="Calibri"/>
                      </a:endParaRPr>
                    </a:p>
                  </a:txBody>
                  <a:tcPr marL="6298" marR="6298" marT="629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a:solidFill>
                            <a:srgbClr val="000000"/>
                          </a:solidFill>
                          <a:latin typeface="Calibri"/>
                        </a:rPr>
                        <a:t>        </a:t>
                      </a:r>
                      <a:r>
                        <a:rPr lang="en-US" sz="1400" b="1" i="0" u="none" strike="noStrike" dirty="0" smtClean="0">
                          <a:solidFill>
                            <a:srgbClr val="000000"/>
                          </a:solidFill>
                          <a:latin typeface="Calibri"/>
                        </a:rPr>
                        <a:t>3,252</a:t>
                      </a:r>
                      <a:endParaRPr lang="en-US" sz="1400" b="1" i="0" u="none" strike="noStrike" dirty="0">
                        <a:solidFill>
                          <a:srgbClr val="000000"/>
                        </a:solidFill>
                        <a:latin typeface="Calibri"/>
                      </a:endParaRPr>
                    </a:p>
                  </a:txBody>
                  <a:tcPr marL="9089" marR="9089" marT="908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smtClean="0">
                          <a:solidFill>
                            <a:srgbClr val="000000"/>
                          </a:solidFill>
                          <a:latin typeface="Calibri"/>
                        </a:rPr>
                        <a:t>9.3%</a:t>
                      </a:r>
                      <a:endParaRPr lang="en-US" sz="1400" b="1" i="0" u="none" strike="noStrike" dirty="0">
                        <a:solidFill>
                          <a:srgbClr val="000000"/>
                        </a:solidFill>
                        <a:latin typeface="Calibri"/>
                      </a:endParaRPr>
                    </a:p>
                  </a:txBody>
                  <a:tcPr marL="9089" marR="9089" marT="908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1400" b="1" i="0" u="none" strike="noStrike" dirty="0" smtClean="0">
                          <a:solidFill>
                            <a:srgbClr val="000000"/>
                          </a:solidFill>
                          <a:latin typeface="Calibri"/>
                        </a:rPr>
                        <a:t>23.1%</a:t>
                      </a:r>
                      <a:endParaRPr lang="en-US" sz="1400" b="1" i="0" u="none" strike="noStrike" dirty="0">
                        <a:solidFill>
                          <a:srgbClr val="000000"/>
                        </a:solidFill>
                        <a:latin typeface="Calibri"/>
                      </a:endParaRPr>
                    </a:p>
                  </a:txBody>
                  <a:tcPr marL="9089" marR="9089" marT="908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fontAlgn="b"/>
                      <a:r>
                        <a:rPr lang="en-US" sz="1400" b="1" i="0" u="none" strike="noStrike" dirty="0" smtClean="0">
                          <a:solidFill>
                            <a:srgbClr val="000000"/>
                          </a:solidFill>
                          <a:latin typeface="Calibri"/>
                        </a:rPr>
                        <a:t>29.7%</a:t>
                      </a:r>
                      <a:endParaRPr lang="en-US" sz="1400" b="1" i="0" u="none" strike="noStrike" dirty="0">
                        <a:solidFill>
                          <a:srgbClr val="000000"/>
                        </a:solidFill>
                        <a:latin typeface="Calibri"/>
                      </a:endParaRPr>
                    </a:p>
                  </a:txBody>
                  <a:tcPr marL="9089" marR="9089" marT="908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372302">
                <a:tc gridSpan="5">
                  <a:txBody>
                    <a:bodyPr/>
                    <a:lstStyle/>
                    <a:p>
                      <a:pPr algn="l" fontAlgn="b"/>
                      <a:endParaRPr lang="en-US" sz="1200" b="0" i="0" u="none" strike="noStrike" dirty="0" smtClean="0">
                        <a:solidFill>
                          <a:srgbClr val="000000"/>
                        </a:solidFill>
                        <a:latin typeface="Calibri"/>
                      </a:endParaRPr>
                    </a:p>
                    <a:p>
                      <a:pPr algn="l" fontAlgn="b"/>
                      <a:r>
                        <a:rPr lang="en-US" sz="1200" b="0" i="0" u="none" strike="noStrike" dirty="0" smtClean="0">
                          <a:solidFill>
                            <a:srgbClr val="000000"/>
                          </a:solidFill>
                          <a:latin typeface="Calibri"/>
                        </a:rPr>
                        <a:t>SOURCE</a:t>
                      </a:r>
                      <a:r>
                        <a:rPr lang="en-US" sz="1200" b="0" i="0" u="none" strike="noStrike" dirty="0">
                          <a:solidFill>
                            <a:srgbClr val="000000"/>
                          </a:solidFill>
                          <a:latin typeface="Calibri"/>
                        </a:rPr>
                        <a:t>: SURDS Enrollment, Fall </a:t>
                      </a:r>
                      <a:r>
                        <a:rPr lang="en-US" sz="1200" b="0" i="0" u="none" strike="noStrike" dirty="0" smtClean="0">
                          <a:solidFill>
                            <a:srgbClr val="000000"/>
                          </a:solidFill>
                          <a:latin typeface="Calibri"/>
                        </a:rPr>
                        <a:t>2004; </a:t>
                      </a:r>
                      <a:r>
                        <a:rPr lang="en-US" sz="1200" b="0" i="0" u="none" strike="noStrike" dirty="0">
                          <a:solidFill>
                            <a:srgbClr val="000000"/>
                          </a:solidFill>
                          <a:latin typeface="Calibri"/>
                        </a:rPr>
                        <a:t>Degrees Awarded FY </a:t>
                      </a:r>
                      <a:r>
                        <a:rPr lang="en-US" sz="1200" b="0" i="0" u="none" strike="noStrike" dirty="0" smtClean="0">
                          <a:solidFill>
                            <a:srgbClr val="000000"/>
                          </a:solidFill>
                          <a:latin typeface="Calibri"/>
                        </a:rPr>
                        <a:t>2005-2010 </a:t>
                      </a:r>
                      <a:r>
                        <a:rPr lang="en-US" sz="1200" b="0" i="0" u="none" strike="noStrike" dirty="0">
                          <a:solidFill>
                            <a:srgbClr val="000000"/>
                          </a:solidFill>
                          <a:latin typeface="Calibri"/>
                        </a:rPr>
                        <a:t>and Summer </a:t>
                      </a:r>
                      <a:r>
                        <a:rPr lang="en-US" sz="1200" b="0" i="0" u="none" strike="noStrike" dirty="0" smtClean="0">
                          <a:solidFill>
                            <a:srgbClr val="000000"/>
                          </a:solidFill>
                          <a:latin typeface="Calibri"/>
                        </a:rPr>
                        <a:t>10</a:t>
                      </a:r>
                    </a:p>
                    <a:p>
                      <a:r>
                        <a:rPr lang="en-US" sz="1200" dirty="0" smtClean="0"/>
                        <a:t>Source: DHE, 2011 Report on Remedial Education; Feb 2012;</a:t>
                      </a:r>
                      <a:r>
                        <a:rPr lang="en-US" sz="1200" baseline="0" dirty="0" smtClean="0"/>
                        <a:t> </a:t>
                      </a:r>
                      <a:r>
                        <a:rPr lang="en-US" sz="1200" dirty="0" smtClean="0"/>
                        <a:t>http://highered.colorado.gov/i3/Reports.aspx?cat=7</a:t>
                      </a:r>
                    </a:p>
                    <a:p>
                      <a:pPr algn="l" fontAlgn="b"/>
                      <a:endParaRPr lang="en-US" sz="1200" b="0" i="0" u="none" strike="noStrike" dirty="0">
                        <a:solidFill>
                          <a:srgbClr val="000000"/>
                        </a:solidFill>
                        <a:latin typeface="Calibri"/>
                      </a:endParaRPr>
                    </a:p>
                  </a:txBody>
                  <a:tcPr marL="9089" marR="9089" marT="9089" marB="0" anchor="b">
                    <a:lnL>
                      <a:noFill/>
                    </a:lnL>
                    <a:lnR>
                      <a:noFill/>
                    </a:lnR>
                    <a:lnT w="12700" cap="flat" cmpd="sng" algn="ctr">
                      <a:solidFill>
                        <a:schemeClr val="tx1"/>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pPr algn="l" fontAlgn="b"/>
                      <a:endParaRPr lang="en-US" sz="1000" b="0" i="0" u="none" strike="noStrike" dirty="0">
                        <a:solidFill>
                          <a:srgbClr val="000000"/>
                        </a:solidFill>
                        <a:latin typeface="Calibri"/>
                      </a:endParaRPr>
                    </a:p>
                  </a:txBody>
                  <a:tcPr marL="9089" marR="9089" marT="9089"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l" fontAlgn="b"/>
                      <a:endParaRPr lang="en-US" sz="1000" b="0" i="0" u="none" strike="noStrike" dirty="0">
                        <a:solidFill>
                          <a:srgbClr val="000000"/>
                        </a:solidFill>
                        <a:latin typeface="Calibri"/>
                      </a:endParaRPr>
                    </a:p>
                  </a:txBody>
                  <a:tcPr marL="9089" marR="9089" marT="9089"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bl>
          </a:graphicData>
        </a:graphic>
      </p:graphicFrame>
    </p:spTree>
    <p:extLst>
      <p:ext uri="{BB962C8B-B14F-4D97-AF65-F5344CB8AC3E}">
        <p14:creationId xmlns:p14="http://schemas.microsoft.com/office/powerpoint/2010/main" val="8686682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Cost of Remediation</a:t>
            </a:r>
            <a:endParaRPr lang="en-US" dirty="0"/>
          </a:p>
        </p:txBody>
      </p:sp>
      <p:sp>
        <p:nvSpPr>
          <p:cNvPr id="6" name="Text Placeholder 5"/>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70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Colorado</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619" y="1295400"/>
            <a:ext cx="7161581" cy="4968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75424" y="6358988"/>
            <a:ext cx="7987576" cy="246221"/>
          </a:xfrm>
          <a:prstGeom prst="rect">
            <a:avLst/>
          </a:prstGeom>
          <a:noFill/>
        </p:spPr>
        <p:txBody>
          <a:bodyPr wrap="square" rtlCol="0">
            <a:spAutoFit/>
          </a:bodyPr>
          <a:lstStyle/>
          <a:p>
            <a:r>
              <a:rPr lang="en-US" sz="1000" dirty="0" smtClean="0"/>
              <a:t>Source: DHE, 2011 Report on Remedial Education; Feb 2012; http://highered.colorado.gov/i3/Reports.aspx?cat=7</a:t>
            </a:r>
            <a:endParaRPr lang="en-US" sz="1000" dirty="0"/>
          </a:p>
        </p:txBody>
      </p:sp>
    </p:spTree>
    <p:extLst>
      <p:ext uri="{BB962C8B-B14F-4D97-AF65-F5344CB8AC3E}">
        <p14:creationId xmlns:p14="http://schemas.microsoft.com/office/powerpoint/2010/main" val="32886260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Cost of Remediation</a:t>
            </a:r>
            <a:endParaRPr lang="en-US" dirty="0"/>
          </a:p>
        </p:txBody>
      </p:sp>
      <p:sp>
        <p:nvSpPr>
          <p:cNvPr id="4" name="Content Placeholder 3"/>
          <p:cNvSpPr>
            <a:spLocks noGrp="1"/>
          </p:cNvSpPr>
          <p:nvPr>
            <p:ph idx="1"/>
          </p:nvPr>
        </p:nvSpPr>
        <p:spPr>
          <a:xfrm>
            <a:off x="457200" y="1600200"/>
            <a:ext cx="8229600" cy="4343400"/>
          </a:xfrm>
        </p:spPr>
        <p:txBody>
          <a:bodyPr>
            <a:normAutofit/>
          </a:bodyPr>
          <a:lstStyle/>
          <a:p>
            <a:r>
              <a:rPr lang="en-US" sz="2800" dirty="0" smtClean="0"/>
              <a:t>Colorado - $46.5 million ($22.3m state funds)</a:t>
            </a:r>
          </a:p>
          <a:p>
            <a:r>
              <a:rPr lang="en-US" sz="2800" dirty="0" smtClean="0"/>
              <a:t>Arkansas - $65.7 million ($24m state funds)</a:t>
            </a:r>
          </a:p>
          <a:p>
            <a:pPr lvl="2"/>
            <a:r>
              <a:rPr lang="en-US" sz="2600" dirty="0" smtClean="0"/>
              <a:t>Increased 99% from 1998 to 2008</a:t>
            </a:r>
          </a:p>
          <a:p>
            <a:r>
              <a:rPr lang="en-US" sz="2800" dirty="0" smtClean="0"/>
              <a:t>Florida - $224 million ($123m state funds)</a:t>
            </a:r>
          </a:p>
          <a:p>
            <a:r>
              <a:rPr lang="en-US" sz="2800" dirty="0" smtClean="0"/>
              <a:t>Michigan - $22 million state funds</a:t>
            </a:r>
          </a:p>
          <a:p>
            <a:r>
              <a:rPr lang="en-US" sz="2800" dirty="0" smtClean="0"/>
              <a:t>Nebraska – $77.8 million ($2,497 per FTE)</a:t>
            </a:r>
          </a:p>
        </p:txBody>
      </p:sp>
      <p:sp>
        <p:nvSpPr>
          <p:cNvPr id="5" name="TextBox 4"/>
          <p:cNvSpPr txBox="1"/>
          <p:nvPr/>
        </p:nvSpPr>
        <p:spPr>
          <a:xfrm>
            <a:off x="457200" y="5791200"/>
            <a:ext cx="8299034" cy="1323439"/>
          </a:xfrm>
          <a:prstGeom prst="rect">
            <a:avLst/>
          </a:prstGeom>
          <a:noFill/>
        </p:spPr>
        <p:txBody>
          <a:bodyPr wrap="square" rtlCol="0">
            <a:spAutoFit/>
          </a:bodyPr>
          <a:lstStyle/>
          <a:p>
            <a:r>
              <a:rPr lang="en-US" sz="1000" dirty="0" smtClean="0"/>
              <a:t>Education Commission of the States; </a:t>
            </a:r>
            <a:r>
              <a:rPr lang="en-US" sz="1000" smtClean="0"/>
              <a:t>Report: Getting </a:t>
            </a:r>
            <a:r>
              <a:rPr lang="en-US" sz="1000" dirty="0" smtClean="0"/>
              <a:t>Past Go, </a:t>
            </a:r>
            <a:r>
              <a:rPr lang="en-US" sz="1000" dirty="0" smtClean="0">
                <a:hlinkClick r:id="rId2"/>
              </a:rPr>
              <a:t>http://www.gettingpastgo.org/docs/CostofRemedialEducation-StateReports.pdf</a:t>
            </a:r>
            <a:r>
              <a:rPr lang="en-US" sz="1000" dirty="0" smtClean="0"/>
              <a:t> </a:t>
            </a:r>
          </a:p>
          <a:p>
            <a:r>
              <a:rPr lang="en-US" sz="1000" dirty="0" smtClean="0"/>
              <a:t>Arkansas, 2007-08: </a:t>
            </a:r>
            <a:r>
              <a:rPr lang="en-US" sz="1000" dirty="0" smtClean="0">
                <a:hlinkClick r:id="rId3"/>
              </a:rPr>
              <a:t>http://www.adhe.edu/SiteCollectionDocuments/Institutional%20Finance%20Division/Publications/UR2007-08.pdf</a:t>
            </a:r>
            <a:endParaRPr lang="en-US" sz="1000" dirty="0" smtClean="0"/>
          </a:p>
          <a:p>
            <a:r>
              <a:rPr lang="en-US" sz="1000" dirty="0" smtClean="0"/>
              <a:t>Colorado, 2008-09: DHE, 2011 Report on Remedial Education; Feb 2012; </a:t>
            </a:r>
            <a:r>
              <a:rPr lang="en-US" sz="1000" dirty="0" smtClean="0">
                <a:hlinkClick r:id="rId4"/>
              </a:rPr>
              <a:t>http://highered.colorado.gov/i3/Reports.aspx?cat=7</a:t>
            </a:r>
            <a:r>
              <a:rPr lang="en-US" sz="1000" dirty="0" smtClean="0"/>
              <a:t> </a:t>
            </a:r>
          </a:p>
          <a:p>
            <a:r>
              <a:rPr lang="en-US" sz="1000" dirty="0" smtClean="0"/>
              <a:t>Florida, 2007-08: </a:t>
            </a:r>
            <a:r>
              <a:rPr lang="en-US" sz="1000" dirty="0" smtClean="0">
                <a:hlinkClick r:id="rId5"/>
              </a:rPr>
              <a:t>http://blogs.orlandosentinel.com/news_education_edblog/2011/05/florida-spends-millions-to-remediate-college-students.html</a:t>
            </a:r>
            <a:r>
              <a:rPr lang="en-US" sz="1000" dirty="0" smtClean="0"/>
              <a:t> </a:t>
            </a:r>
          </a:p>
          <a:p>
            <a:r>
              <a:rPr lang="en-US" sz="1000" dirty="0" smtClean="0"/>
              <a:t>Michigan, 2009: </a:t>
            </a:r>
            <a:r>
              <a:rPr lang="en-US" sz="1000" dirty="0" smtClean="0">
                <a:hlinkClick r:id="rId2"/>
              </a:rPr>
              <a:t>http://www.gettingpastgo.org/docs/CostofRemedialEducation-StateReports.pdf</a:t>
            </a:r>
            <a:r>
              <a:rPr lang="en-US" sz="1000" dirty="0" smtClean="0"/>
              <a:t> </a:t>
            </a:r>
          </a:p>
          <a:p>
            <a:r>
              <a:rPr lang="en-US" sz="1000" dirty="0" smtClean="0"/>
              <a:t>Nebraska, 2008-09: </a:t>
            </a:r>
            <a:r>
              <a:rPr lang="en-US" sz="1000" dirty="0" smtClean="0">
                <a:hlinkClick r:id="rId6"/>
              </a:rPr>
              <a:t>http://www.ccpe.state.ne.us/PublicDoc/CCPE/CCStudy/LB%20340%20Community%20College%20Study.pdf</a:t>
            </a:r>
            <a:r>
              <a:rPr lang="en-US" sz="1000" dirty="0" smtClean="0"/>
              <a:t> </a:t>
            </a:r>
          </a:p>
          <a:p>
            <a:endParaRPr lang="en-US" sz="1000" dirty="0"/>
          </a:p>
          <a:p>
            <a:endParaRPr lang="en-US" sz="1000" dirty="0" smtClean="0"/>
          </a:p>
        </p:txBody>
      </p:sp>
    </p:spTree>
    <p:extLst>
      <p:ext uri="{BB962C8B-B14F-4D97-AF65-F5344CB8AC3E}">
        <p14:creationId xmlns:p14="http://schemas.microsoft.com/office/powerpoint/2010/main" val="2147691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High School Graduation Rates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83652736"/>
              </p:ext>
            </p:extLst>
          </p:nvPr>
        </p:nvGraphicFramePr>
        <p:xfrm>
          <a:off x="2971800" y="792163"/>
          <a:ext cx="5715000" cy="557847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p:cNvSpPr>
            <a:spLocks noGrp="1"/>
          </p:cNvSpPr>
          <p:nvPr>
            <p:ph type="body" sz="half" idx="2"/>
          </p:nvPr>
        </p:nvSpPr>
        <p:spPr/>
        <p:txBody>
          <a:bodyPr/>
          <a:lstStyle/>
          <a:p>
            <a:endParaRPr lang="en-US" dirty="0" smtClean="0"/>
          </a:p>
          <a:p>
            <a:r>
              <a:rPr lang="en-US" dirty="0" smtClean="0"/>
              <a:t>On-Time graduation rates for students graduating after the 2010-2011 school year.</a:t>
            </a:r>
          </a:p>
          <a:p>
            <a:endParaRPr lang="en-US" dirty="0"/>
          </a:p>
          <a:p>
            <a:r>
              <a:rPr lang="en-US" b="1" dirty="0" smtClean="0"/>
              <a:t>Colorado GEAR UP</a:t>
            </a:r>
          </a:p>
          <a:p>
            <a:r>
              <a:rPr lang="en-US" b="1" dirty="0" smtClean="0"/>
              <a:t>vs.</a:t>
            </a:r>
          </a:p>
          <a:p>
            <a:r>
              <a:rPr lang="en-US" b="1" dirty="0" smtClean="0"/>
              <a:t>Statewide</a:t>
            </a:r>
            <a:endParaRPr lang="en-US" b="1" dirty="0"/>
          </a:p>
        </p:txBody>
      </p:sp>
    </p:spTree>
    <p:extLst>
      <p:ext uri="{BB962C8B-B14F-4D97-AF65-F5344CB8AC3E}">
        <p14:creationId xmlns:p14="http://schemas.microsoft.com/office/powerpoint/2010/main" val="4165020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College Matriculation Rates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69378774"/>
              </p:ext>
            </p:extLst>
          </p:nvPr>
        </p:nvGraphicFramePr>
        <p:xfrm>
          <a:off x="2971800" y="792163"/>
          <a:ext cx="5715000" cy="557847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p:cNvSpPr>
            <a:spLocks noGrp="1"/>
          </p:cNvSpPr>
          <p:nvPr>
            <p:ph type="body" sz="half" idx="2"/>
          </p:nvPr>
        </p:nvSpPr>
        <p:spPr/>
        <p:txBody>
          <a:bodyPr/>
          <a:lstStyle/>
          <a:p>
            <a:endParaRPr lang="en-US" dirty="0" smtClean="0"/>
          </a:p>
          <a:p>
            <a:r>
              <a:rPr lang="en-US" dirty="0" smtClean="0"/>
              <a:t>Entering college in the fall term immediately following graduation for students graduating after the 2010-2011 school year.</a:t>
            </a:r>
          </a:p>
          <a:p>
            <a:endParaRPr lang="en-US" dirty="0"/>
          </a:p>
          <a:p>
            <a:r>
              <a:rPr lang="en-US" b="1" dirty="0" smtClean="0"/>
              <a:t>Colorado GEAR UP</a:t>
            </a:r>
          </a:p>
          <a:p>
            <a:r>
              <a:rPr lang="en-US" b="1" dirty="0" smtClean="0"/>
              <a:t>vs.</a:t>
            </a:r>
          </a:p>
          <a:p>
            <a:r>
              <a:rPr lang="en-US" b="1" dirty="0" smtClean="0"/>
              <a:t>Statewide</a:t>
            </a:r>
            <a:endParaRPr lang="en-US" b="1" dirty="0"/>
          </a:p>
        </p:txBody>
      </p:sp>
    </p:spTree>
    <p:extLst>
      <p:ext uri="{BB962C8B-B14F-4D97-AF65-F5344CB8AC3E}">
        <p14:creationId xmlns:p14="http://schemas.microsoft.com/office/powerpoint/2010/main" val="30364782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College Persistence Rates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62659654"/>
              </p:ext>
            </p:extLst>
          </p:nvPr>
        </p:nvGraphicFramePr>
        <p:xfrm>
          <a:off x="2971800" y="792163"/>
          <a:ext cx="5715000" cy="557847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p:cNvSpPr>
            <a:spLocks noGrp="1"/>
          </p:cNvSpPr>
          <p:nvPr>
            <p:ph type="body" sz="half" idx="2"/>
          </p:nvPr>
        </p:nvSpPr>
        <p:spPr/>
        <p:txBody>
          <a:bodyPr/>
          <a:lstStyle/>
          <a:p>
            <a:endParaRPr lang="en-US" dirty="0" smtClean="0"/>
          </a:p>
          <a:p>
            <a:r>
              <a:rPr lang="en-US" dirty="0" smtClean="0"/>
              <a:t>Entering college in the fall term immediately following graduation and persisting through spring of year </a:t>
            </a:r>
            <a:r>
              <a:rPr lang="en-US" dirty="0"/>
              <a:t>1 for students graduating after the 2010-2011 school </a:t>
            </a:r>
            <a:r>
              <a:rPr lang="en-US" dirty="0" smtClean="0"/>
              <a:t>year.  This is compared to the 2010-11 statewide retention rates, student returning in fall of year 2.</a:t>
            </a:r>
          </a:p>
          <a:p>
            <a:endParaRPr lang="en-US" dirty="0"/>
          </a:p>
          <a:p>
            <a:r>
              <a:rPr lang="en-US" b="1" dirty="0" smtClean="0"/>
              <a:t>Colorado GEAR UP</a:t>
            </a:r>
          </a:p>
          <a:p>
            <a:r>
              <a:rPr lang="en-US" b="1" dirty="0" smtClean="0"/>
              <a:t>vs.</a:t>
            </a:r>
          </a:p>
          <a:p>
            <a:r>
              <a:rPr lang="en-US" b="1" dirty="0" smtClean="0"/>
              <a:t>Statewide</a:t>
            </a:r>
            <a:endParaRPr lang="en-US" b="1" dirty="0"/>
          </a:p>
        </p:txBody>
      </p:sp>
    </p:spTree>
    <p:extLst>
      <p:ext uri="{BB962C8B-B14F-4D97-AF65-F5344CB8AC3E}">
        <p14:creationId xmlns:p14="http://schemas.microsoft.com/office/powerpoint/2010/main" val="1694502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Ethnicity</a:t>
            </a:r>
            <a:br>
              <a:rPr lang="en-US" dirty="0" smtClean="0"/>
            </a:br>
            <a:r>
              <a:rPr lang="en-US" dirty="0" smtClean="0"/>
              <a:t>Demographics</a:t>
            </a:r>
            <a:br>
              <a:rPr lang="en-US" dirty="0" smtClean="0"/>
            </a:b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94821626"/>
              </p:ext>
            </p:extLst>
          </p:nvPr>
        </p:nvGraphicFramePr>
        <p:xfrm>
          <a:off x="2971800" y="792163"/>
          <a:ext cx="5715000" cy="557847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p:cNvSpPr>
            <a:spLocks noGrp="1"/>
          </p:cNvSpPr>
          <p:nvPr>
            <p:ph type="body" sz="half" idx="2"/>
          </p:nvPr>
        </p:nvSpPr>
        <p:spPr/>
        <p:txBody>
          <a:bodyPr/>
          <a:lstStyle/>
          <a:p>
            <a:endParaRPr lang="en-US" dirty="0" smtClean="0"/>
          </a:p>
          <a:p>
            <a:r>
              <a:rPr lang="en-US" dirty="0" smtClean="0"/>
              <a:t>Comparison of the two largest ethnicity groups for 2011 graduates.</a:t>
            </a:r>
          </a:p>
          <a:p>
            <a:endParaRPr lang="en-US" dirty="0"/>
          </a:p>
          <a:p>
            <a:r>
              <a:rPr lang="en-US" b="1" dirty="0" smtClean="0"/>
              <a:t>Colorado GEAR UP</a:t>
            </a:r>
          </a:p>
          <a:p>
            <a:r>
              <a:rPr lang="en-US" b="1" dirty="0" smtClean="0"/>
              <a:t>vs.</a:t>
            </a:r>
          </a:p>
          <a:p>
            <a:r>
              <a:rPr lang="en-US" b="1" dirty="0" smtClean="0"/>
              <a:t>Statewide</a:t>
            </a:r>
            <a:endParaRPr lang="en-US" b="1" dirty="0"/>
          </a:p>
        </p:txBody>
      </p:sp>
    </p:spTree>
    <p:extLst>
      <p:ext uri="{BB962C8B-B14F-4D97-AF65-F5344CB8AC3E}">
        <p14:creationId xmlns:p14="http://schemas.microsoft.com/office/powerpoint/2010/main" val="2945768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Income Demographics</a:t>
            </a:r>
            <a:br>
              <a:rPr lang="en-US" dirty="0" smtClean="0"/>
            </a:b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22931095"/>
              </p:ext>
            </p:extLst>
          </p:nvPr>
        </p:nvGraphicFramePr>
        <p:xfrm>
          <a:off x="2971800" y="792163"/>
          <a:ext cx="5715000" cy="557847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p:cNvSpPr>
            <a:spLocks noGrp="1"/>
          </p:cNvSpPr>
          <p:nvPr>
            <p:ph type="body" sz="half" idx="2"/>
          </p:nvPr>
        </p:nvSpPr>
        <p:spPr/>
        <p:txBody>
          <a:bodyPr/>
          <a:lstStyle/>
          <a:p>
            <a:endParaRPr lang="en-US" dirty="0" smtClean="0"/>
          </a:p>
          <a:p>
            <a:r>
              <a:rPr lang="en-US" dirty="0" smtClean="0"/>
              <a:t>Comparison of income related </a:t>
            </a:r>
            <a:r>
              <a:rPr lang="en-US" dirty="0"/>
              <a:t>demographics for 2011 graduates.</a:t>
            </a:r>
            <a:endParaRPr lang="en-US" dirty="0" smtClean="0"/>
          </a:p>
          <a:p>
            <a:endParaRPr lang="en-US" dirty="0"/>
          </a:p>
          <a:p>
            <a:r>
              <a:rPr lang="en-US" b="1" dirty="0" smtClean="0"/>
              <a:t>Colorado GEAR UP</a:t>
            </a:r>
          </a:p>
          <a:p>
            <a:r>
              <a:rPr lang="en-US" b="1" dirty="0" smtClean="0"/>
              <a:t>vs.</a:t>
            </a:r>
          </a:p>
          <a:p>
            <a:r>
              <a:rPr lang="en-US" b="1" dirty="0" smtClean="0"/>
              <a:t>Statewide</a:t>
            </a:r>
            <a:endParaRPr lang="en-US" b="1" dirty="0"/>
          </a:p>
        </p:txBody>
      </p:sp>
    </p:spTree>
    <p:extLst>
      <p:ext uri="{BB962C8B-B14F-4D97-AF65-F5344CB8AC3E}">
        <p14:creationId xmlns:p14="http://schemas.microsoft.com/office/powerpoint/2010/main" val="829173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Challenge:</a:t>
            </a:r>
            <a:br>
              <a:rPr lang="en-US" dirty="0" smtClean="0"/>
            </a:br>
            <a:r>
              <a:rPr lang="en-US" dirty="0" smtClean="0"/>
              <a:t>Remedial Rates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81824364"/>
              </p:ext>
            </p:extLst>
          </p:nvPr>
        </p:nvGraphicFramePr>
        <p:xfrm>
          <a:off x="2971800" y="792163"/>
          <a:ext cx="5715000" cy="557847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p:cNvSpPr>
            <a:spLocks noGrp="1"/>
          </p:cNvSpPr>
          <p:nvPr>
            <p:ph type="body" sz="half" idx="2"/>
          </p:nvPr>
        </p:nvSpPr>
        <p:spPr/>
        <p:txBody>
          <a:bodyPr/>
          <a:lstStyle/>
          <a:p>
            <a:endParaRPr lang="en-US" dirty="0" smtClean="0"/>
          </a:p>
          <a:p>
            <a:r>
              <a:rPr lang="en-US" dirty="0" smtClean="0"/>
              <a:t>Colorado GEAR UP 2011 graduates assessed as needing remediation compared with statewide remedial rate from 2011 report (2010 graduates)</a:t>
            </a:r>
          </a:p>
          <a:p>
            <a:endParaRPr lang="en-US" dirty="0"/>
          </a:p>
          <a:p>
            <a:r>
              <a:rPr lang="en-US" b="1" dirty="0" smtClean="0"/>
              <a:t>Colorado GEAR UP</a:t>
            </a:r>
          </a:p>
          <a:p>
            <a:r>
              <a:rPr lang="en-US" b="1" dirty="0" smtClean="0"/>
              <a:t>vs.</a:t>
            </a:r>
          </a:p>
          <a:p>
            <a:r>
              <a:rPr lang="en-US" b="1" dirty="0" smtClean="0"/>
              <a:t>Statewide</a:t>
            </a:r>
            <a:endParaRPr lang="en-US" b="1" dirty="0"/>
          </a:p>
        </p:txBody>
      </p:sp>
    </p:spTree>
    <p:extLst>
      <p:ext uri="{BB962C8B-B14F-4D97-AF65-F5344CB8AC3E}">
        <p14:creationId xmlns:p14="http://schemas.microsoft.com/office/powerpoint/2010/main" val="1850059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732</TotalTime>
  <Words>1706</Words>
  <Application>Microsoft Office PowerPoint</Application>
  <PresentationFormat>On-screen Show (4:3)</PresentationFormat>
  <Paragraphs>275</Paragraphs>
  <Slides>33</Slides>
  <Notes>5</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Clarity</vt:lpstr>
      <vt:lpstr>Remediation in COlorado</vt:lpstr>
      <vt:lpstr>Colorado GEAR UP SUCCESS</vt:lpstr>
      <vt:lpstr>Success Story</vt:lpstr>
      <vt:lpstr>High School Graduation Rates</vt:lpstr>
      <vt:lpstr>College Matriculation Rates</vt:lpstr>
      <vt:lpstr>College Persistence Rates</vt:lpstr>
      <vt:lpstr>Ethnicity Demographics </vt:lpstr>
      <vt:lpstr>Income Demographics </vt:lpstr>
      <vt:lpstr>Challenge: Remedial Rates</vt:lpstr>
      <vt:lpstr>Challenge for Remedial Students</vt:lpstr>
      <vt:lpstr>2016 Goal:  0% Remedial Rate </vt:lpstr>
      <vt:lpstr>Early remediation</vt:lpstr>
      <vt:lpstr>Early Remediation </vt:lpstr>
      <vt:lpstr>Subject Mastery Progress (Aug – Dec)</vt:lpstr>
      <vt:lpstr>Mid-Year Progress Report 50%+ Mastery</vt:lpstr>
      <vt:lpstr>Remediation of first-time college students</vt:lpstr>
      <vt:lpstr>Remediation Rates</vt:lpstr>
      <vt:lpstr>For Every 100 Students Entering College…</vt:lpstr>
      <vt:lpstr>Remediation Rates</vt:lpstr>
      <vt:lpstr>Remediation Rates by Discipline</vt:lpstr>
      <vt:lpstr>Remediation Rates by Discipline</vt:lpstr>
      <vt:lpstr>Remediation Rates by Gender</vt:lpstr>
      <vt:lpstr>Remediation Rates by Ethnicity</vt:lpstr>
      <vt:lpstr>Performance of  Remedial Students</vt:lpstr>
      <vt:lpstr>Performance</vt:lpstr>
      <vt:lpstr>For Every 100 Students Entering College</vt:lpstr>
      <vt:lpstr>Retention Rates (for Remedial Students)</vt:lpstr>
      <vt:lpstr>PowerPoint Presentation</vt:lpstr>
      <vt:lpstr>Graduation Rates at 2-Years (Remedial Students)</vt:lpstr>
      <vt:lpstr>Graduation Rates at 4-Years (Remedial Students)</vt:lpstr>
      <vt:lpstr>Cost of Remediation</vt:lpstr>
      <vt:lpstr>Colorado</vt:lpstr>
      <vt:lpstr>Cost of Remediation</vt:lpstr>
    </vt:vector>
  </TitlesOfParts>
  <Company>rallredwxplt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rallred</dc:creator>
  <cp:lastModifiedBy>rallred</cp:lastModifiedBy>
  <cp:revision>69</cp:revision>
  <cp:lastPrinted>2013-01-07T19:47:29Z</cp:lastPrinted>
  <dcterms:created xsi:type="dcterms:W3CDTF">2013-01-07T14:47:50Z</dcterms:created>
  <dcterms:modified xsi:type="dcterms:W3CDTF">2013-02-01T18:21:41Z</dcterms:modified>
</cp:coreProperties>
</file>