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6" r:id="rId2"/>
    <p:sldId id="257" r:id="rId3"/>
    <p:sldId id="439" r:id="rId4"/>
    <p:sldId id="448" r:id="rId5"/>
    <p:sldId id="443" r:id="rId6"/>
    <p:sldId id="444" r:id="rId7"/>
    <p:sldId id="445" r:id="rId8"/>
    <p:sldId id="446" r:id="rId9"/>
    <p:sldId id="447" r:id="rId10"/>
    <p:sldId id="449" r:id="rId11"/>
    <p:sldId id="406" r:id="rId12"/>
    <p:sldId id="407" r:id="rId13"/>
    <p:sldId id="258" r:id="rId14"/>
    <p:sldId id="388" r:id="rId15"/>
    <p:sldId id="389" r:id="rId16"/>
    <p:sldId id="392" r:id="rId17"/>
    <p:sldId id="390" r:id="rId18"/>
    <p:sldId id="391" r:id="rId19"/>
    <p:sldId id="337" r:id="rId20"/>
    <p:sldId id="338" r:id="rId21"/>
    <p:sldId id="339" r:id="rId22"/>
    <p:sldId id="347" r:id="rId23"/>
    <p:sldId id="333" r:id="rId24"/>
    <p:sldId id="334" r:id="rId25"/>
    <p:sldId id="321" r:id="rId26"/>
    <p:sldId id="322" r:id="rId27"/>
    <p:sldId id="324" r:id="rId28"/>
    <p:sldId id="426" r:id="rId29"/>
    <p:sldId id="411" r:id="rId30"/>
    <p:sldId id="421" r:id="rId31"/>
    <p:sldId id="420" r:id="rId32"/>
    <p:sldId id="259" r:id="rId33"/>
    <p:sldId id="386" r:id="rId34"/>
    <p:sldId id="318" r:id="rId35"/>
    <p:sldId id="429" r:id="rId36"/>
    <p:sldId id="358" r:id="rId37"/>
    <p:sldId id="355" r:id="rId38"/>
    <p:sldId id="357" r:id="rId39"/>
    <p:sldId id="363" r:id="rId40"/>
    <p:sldId id="368" r:id="rId41"/>
    <p:sldId id="370" r:id="rId42"/>
    <p:sldId id="369" r:id="rId43"/>
    <p:sldId id="385" r:id="rId44"/>
    <p:sldId id="376" r:id="rId45"/>
    <p:sldId id="379" r:id="rId46"/>
    <p:sldId id="377" r:id="rId47"/>
    <p:sldId id="422" r:id="rId48"/>
    <p:sldId id="424" r:id="rId49"/>
    <p:sldId id="260" r:id="rId50"/>
    <p:sldId id="276" r:id="rId51"/>
    <p:sldId id="372" r:id="rId52"/>
    <p:sldId id="436" r:id="rId53"/>
    <p:sldId id="438" r:id="rId54"/>
    <p:sldId id="423" r:id="rId55"/>
    <p:sldId id="262" r:id="rId56"/>
    <p:sldId id="393" r:id="rId57"/>
    <p:sldId id="380" r:id="rId58"/>
    <p:sldId id="381" r:id="rId59"/>
    <p:sldId id="440" r:id="rId60"/>
    <p:sldId id="395" r:id="rId61"/>
    <p:sldId id="405" r:id="rId62"/>
    <p:sldId id="403" r:id="rId63"/>
    <p:sldId id="425" r:id="rId64"/>
    <p:sldId id="261" r:id="rId65"/>
    <p:sldId id="278" r:id="rId66"/>
    <p:sldId id="382" r:id="rId67"/>
    <p:sldId id="286" r:id="rId68"/>
    <p:sldId id="329" r:id="rId69"/>
    <p:sldId id="416" r:id="rId70"/>
    <p:sldId id="263" r:id="rId71"/>
    <p:sldId id="432" r:id="rId72"/>
    <p:sldId id="433" r:id="rId73"/>
    <p:sldId id="442" r:id="rId74"/>
    <p:sldId id="431" r:id="rId75"/>
    <p:sldId id="412" r:id="rId76"/>
    <p:sldId id="292" r:id="rId77"/>
    <p:sldId id="396" r:id="rId78"/>
    <p:sldId id="29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7" autoAdjust="0"/>
    <p:restoredTop sz="94622" autoAdjust="0"/>
  </p:normalViewPr>
  <p:slideViewPr>
    <p:cSldViewPr>
      <p:cViewPr>
        <p:scale>
          <a:sx n="78" d="100"/>
          <a:sy n="78" d="100"/>
        </p:scale>
        <p:origin x="-111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dellfilesrv\data\IT%20Department\PROJECTS\Presentations\about%20colorado\race%20and%20hispanic%20origin%20counties_change2000to2010.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ellfilesrv\data\IT%20Department\PROJECTS\Presentations\about%20colorado\job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GEAR UP</c:v>
                </c:pt>
              </c:strCache>
            </c:strRef>
          </c:tx>
          <c:spPr>
            <a:solidFill>
              <a:srgbClr val="FF9933"/>
            </a:solidFill>
          </c:spPr>
          <c:invertIfNegative val="0"/>
          <c:cat>
            <c:numRef>
              <c:f>Sheet1!$A$2</c:f>
              <c:numCache>
                <c:formatCode>General</c:formatCode>
                <c:ptCount val="1"/>
              </c:numCache>
            </c:numRef>
          </c:cat>
          <c:val>
            <c:numRef>
              <c:f>Sheet1!$B$2</c:f>
              <c:numCache>
                <c:formatCode>0%</c:formatCode>
                <c:ptCount val="1"/>
                <c:pt idx="0">
                  <c:v>0.87</c:v>
                </c:pt>
              </c:numCache>
            </c:numRef>
          </c:val>
        </c:ser>
        <c:ser>
          <c:idx val="1"/>
          <c:order val="1"/>
          <c:tx>
            <c:strRef>
              <c:f>Sheet1!$C$1</c:f>
              <c:strCache>
                <c:ptCount val="1"/>
                <c:pt idx="0">
                  <c:v>Statewide</c:v>
                </c:pt>
              </c:strCache>
            </c:strRef>
          </c:tx>
          <c:invertIfNegative val="0"/>
          <c:cat>
            <c:numRef>
              <c:f>Sheet1!$A$2</c:f>
              <c:numCache>
                <c:formatCode>General</c:formatCode>
                <c:ptCount val="1"/>
              </c:numCache>
            </c:numRef>
          </c:cat>
          <c:val>
            <c:numRef>
              <c:f>Sheet1!$C$2</c:f>
              <c:numCache>
                <c:formatCode>0%</c:formatCode>
                <c:ptCount val="1"/>
                <c:pt idx="0">
                  <c:v>0.72</c:v>
                </c:pt>
              </c:numCache>
            </c:numRef>
          </c:val>
        </c:ser>
        <c:dLbls>
          <c:dLblPos val="outEnd"/>
          <c:showLegendKey val="0"/>
          <c:showVal val="1"/>
          <c:showCatName val="0"/>
          <c:showSerName val="0"/>
          <c:showPercent val="0"/>
          <c:showBubbleSize val="0"/>
        </c:dLbls>
        <c:gapWidth val="150"/>
        <c:axId val="116905088"/>
        <c:axId val="116906624"/>
      </c:barChart>
      <c:catAx>
        <c:axId val="116905088"/>
        <c:scaling>
          <c:orientation val="minMax"/>
        </c:scaling>
        <c:delete val="0"/>
        <c:axPos val="b"/>
        <c:numFmt formatCode="General" sourceLinked="1"/>
        <c:majorTickMark val="out"/>
        <c:minorTickMark val="none"/>
        <c:tickLblPos val="nextTo"/>
        <c:crossAx val="116906624"/>
        <c:crosses val="autoZero"/>
        <c:auto val="1"/>
        <c:lblAlgn val="ctr"/>
        <c:lblOffset val="100"/>
        <c:noMultiLvlLbl val="0"/>
      </c:catAx>
      <c:valAx>
        <c:axId val="116906624"/>
        <c:scaling>
          <c:orientation val="minMax"/>
        </c:scaling>
        <c:delete val="0"/>
        <c:axPos val="l"/>
        <c:majorGridlines/>
        <c:numFmt formatCode="0%" sourceLinked="1"/>
        <c:majorTickMark val="out"/>
        <c:minorTickMark val="none"/>
        <c:tickLblPos val="nextTo"/>
        <c:crossAx val="11690508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GEAR UP</c:v>
                </c:pt>
              </c:strCache>
            </c:strRef>
          </c:tx>
          <c:spPr>
            <a:solidFill>
              <a:srgbClr val="FF9933"/>
            </a:solidFill>
          </c:spPr>
          <c:invertIfNegative val="0"/>
          <c:cat>
            <c:numRef>
              <c:f>Sheet1!$A$2</c:f>
              <c:numCache>
                <c:formatCode>General</c:formatCode>
                <c:ptCount val="1"/>
              </c:numCache>
            </c:numRef>
          </c:cat>
          <c:val>
            <c:numRef>
              <c:f>Sheet1!$B$2</c:f>
              <c:numCache>
                <c:formatCode>0%</c:formatCode>
                <c:ptCount val="1"/>
                <c:pt idx="0">
                  <c:v>0.84</c:v>
                </c:pt>
              </c:numCache>
            </c:numRef>
          </c:val>
        </c:ser>
        <c:ser>
          <c:idx val="1"/>
          <c:order val="1"/>
          <c:tx>
            <c:strRef>
              <c:f>Sheet1!$C$1</c:f>
              <c:strCache>
                <c:ptCount val="1"/>
                <c:pt idx="0">
                  <c:v>Statewide</c:v>
                </c:pt>
              </c:strCache>
            </c:strRef>
          </c:tx>
          <c:invertIfNegative val="0"/>
          <c:cat>
            <c:numRef>
              <c:f>Sheet1!$A$2</c:f>
              <c:numCache>
                <c:formatCode>General</c:formatCode>
                <c:ptCount val="1"/>
              </c:numCache>
            </c:numRef>
          </c:cat>
          <c:val>
            <c:numRef>
              <c:f>Sheet1!$C$2</c:f>
              <c:numCache>
                <c:formatCode>0%</c:formatCode>
                <c:ptCount val="1"/>
                <c:pt idx="0">
                  <c:v>0.56999999999999995</c:v>
                </c:pt>
              </c:numCache>
            </c:numRef>
          </c:val>
        </c:ser>
        <c:dLbls>
          <c:dLblPos val="outEnd"/>
          <c:showLegendKey val="0"/>
          <c:showVal val="1"/>
          <c:showCatName val="0"/>
          <c:showSerName val="0"/>
          <c:showPercent val="0"/>
          <c:showBubbleSize val="0"/>
        </c:dLbls>
        <c:gapWidth val="150"/>
        <c:axId val="122123392"/>
        <c:axId val="122124928"/>
      </c:barChart>
      <c:catAx>
        <c:axId val="122123392"/>
        <c:scaling>
          <c:orientation val="minMax"/>
        </c:scaling>
        <c:delete val="0"/>
        <c:axPos val="b"/>
        <c:numFmt formatCode="General" sourceLinked="1"/>
        <c:majorTickMark val="out"/>
        <c:minorTickMark val="none"/>
        <c:tickLblPos val="nextTo"/>
        <c:crossAx val="122124928"/>
        <c:crosses val="autoZero"/>
        <c:auto val="1"/>
        <c:lblAlgn val="ctr"/>
        <c:lblOffset val="100"/>
        <c:noMultiLvlLbl val="0"/>
      </c:catAx>
      <c:valAx>
        <c:axId val="122124928"/>
        <c:scaling>
          <c:orientation val="minMax"/>
          <c:max val="1"/>
        </c:scaling>
        <c:delete val="0"/>
        <c:axPos val="l"/>
        <c:majorGridlines/>
        <c:numFmt formatCode="0%" sourceLinked="1"/>
        <c:majorTickMark val="out"/>
        <c:minorTickMark val="none"/>
        <c:tickLblPos val="nextTo"/>
        <c:crossAx val="12212339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GEAR UP</c:v>
                </c:pt>
              </c:strCache>
            </c:strRef>
          </c:tx>
          <c:spPr>
            <a:solidFill>
              <a:srgbClr val="FF9933"/>
            </a:solidFill>
          </c:spPr>
          <c:invertIfNegative val="0"/>
          <c:cat>
            <c:numRef>
              <c:f>Sheet1!$A$2</c:f>
              <c:numCache>
                <c:formatCode>General</c:formatCode>
                <c:ptCount val="1"/>
              </c:numCache>
            </c:numRef>
          </c:cat>
          <c:val>
            <c:numRef>
              <c:f>Sheet1!$B$2</c:f>
              <c:numCache>
                <c:formatCode>0%</c:formatCode>
                <c:ptCount val="1"/>
                <c:pt idx="0">
                  <c:v>0.81</c:v>
                </c:pt>
              </c:numCache>
            </c:numRef>
          </c:val>
        </c:ser>
        <c:ser>
          <c:idx val="1"/>
          <c:order val="1"/>
          <c:tx>
            <c:strRef>
              <c:f>Sheet1!$C$1</c:f>
              <c:strCache>
                <c:ptCount val="1"/>
                <c:pt idx="0">
                  <c:v>Statewide</c:v>
                </c:pt>
              </c:strCache>
            </c:strRef>
          </c:tx>
          <c:invertIfNegative val="0"/>
          <c:cat>
            <c:numRef>
              <c:f>Sheet1!$A$2</c:f>
              <c:numCache>
                <c:formatCode>General</c:formatCode>
                <c:ptCount val="1"/>
              </c:numCache>
            </c:numRef>
          </c:cat>
          <c:val>
            <c:numRef>
              <c:f>Sheet1!$C$2</c:f>
              <c:numCache>
                <c:formatCode>0%</c:formatCode>
                <c:ptCount val="1"/>
                <c:pt idx="0">
                  <c:v>0.7</c:v>
                </c:pt>
              </c:numCache>
            </c:numRef>
          </c:val>
        </c:ser>
        <c:dLbls>
          <c:dLblPos val="outEnd"/>
          <c:showLegendKey val="0"/>
          <c:showVal val="1"/>
          <c:showCatName val="0"/>
          <c:showSerName val="0"/>
          <c:showPercent val="0"/>
          <c:showBubbleSize val="0"/>
        </c:dLbls>
        <c:gapWidth val="150"/>
        <c:axId val="69633152"/>
        <c:axId val="69634688"/>
      </c:barChart>
      <c:catAx>
        <c:axId val="69633152"/>
        <c:scaling>
          <c:orientation val="minMax"/>
        </c:scaling>
        <c:delete val="0"/>
        <c:axPos val="b"/>
        <c:numFmt formatCode="General" sourceLinked="1"/>
        <c:majorTickMark val="out"/>
        <c:minorTickMark val="none"/>
        <c:tickLblPos val="nextTo"/>
        <c:crossAx val="69634688"/>
        <c:crosses val="autoZero"/>
        <c:auto val="1"/>
        <c:lblAlgn val="ctr"/>
        <c:lblOffset val="100"/>
        <c:noMultiLvlLbl val="0"/>
      </c:catAx>
      <c:valAx>
        <c:axId val="69634688"/>
        <c:scaling>
          <c:orientation val="minMax"/>
          <c:max val="1"/>
        </c:scaling>
        <c:delete val="0"/>
        <c:axPos val="l"/>
        <c:majorGridlines/>
        <c:numFmt formatCode="0%" sourceLinked="1"/>
        <c:majorTickMark val="out"/>
        <c:minorTickMark val="none"/>
        <c:tickLblPos val="nextTo"/>
        <c:crossAx val="6963315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Sheet1!$B$1</c:f>
              <c:strCache>
                <c:ptCount val="1"/>
                <c:pt idx="0">
                  <c:v>Statewide</c:v>
                </c:pt>
              </c:strCache>
            </c:strRef>
          </c:tx>
          <c:invertIfNegative val="0"/>
          <c:cat>
            <c:strRef>
              <c:f>Sheet1!$A$5:$A$6</c:f>
              <c:strCache>
                <c:ptCount val="2"/>
                <c:pt idx="0">
                  <c:v>White</c:v>
                </c:pt>
                <c:pt idx="1">
                  <c:v>Hispanic</c:v>
                </c:pt>
              </c:strCache>
            </c:strRef>
          </c:cat>
          <c:val>
            <c:numRef>
              <c:f>Sheet1!$B$5:$B$6</c:f>
              <c:numCache>
                <c:formatCode>0.0%</c:formatCode>
                <c:ptCount val="2"/>
                <c:pt idx="0">
                  <c:v>0.56105306901254293</c:v>
                </c:pt>
                <c:pt idx="1">
                  <c:v>0.31897596179171567</c:v>
                </c:pt>
              </c:numCache>
            </c:numRef>
          </c:val>
        </c:ser>
        <c:ser>
          <c:idx val="0"/>
          <c:order val="1"/>
          <c:tx>
            <c:strRef>
              <c:f>Sheet1!$C$1</c:f>
              <c:strCache>
                <c:ptCount val="1"/>
                <c:pt idx="0">
                  <c:v>GEAR UP</c:v>
                </c:pt>
              </c:strCache>
            </c:strRef>
          </c:tx>
          <c:spPr>
            <a:solidFill>
              <a:srgbClr val="FF9933"/>
            </a:solidFill>
          </c:spPr>
          <c:invertIfNegative val="0"/>
          <c:cat>
            <c:strRef>
              <c:f>Sheet1!$A$5:$A$6</c:f>
              <c:strCache>
                <c:ptCount val="2"/>
                <c:pt idx="0">
                  <c:v>White</c:v>
                </c:pt>
                <c:pt idx="1">
                  <c:v>Hispanic</c:v>
                </c:pt>
              </c:strCache>
            </c:strRef>
          </c:cat>
          <c:val>
            <c:numRef>
              <c:f>Sheet1!$C$5:$C$6</c:f>
              <c:numCache>
                <c:formatCode>0.0%</c:formatCode>
                <c:ptCount val="2"/>
                <c:pt idx="0">
                  <c:v>0.18755401901469318</c:v>
                </c:pt>
                <c:pt idx="1">
                  <c:v>0.71996542783059636</c:v>
                </c:pt>
              </c:numCache>
            </c:numRef>
          </c:val>
        </c:ser>
        <c:dLbls>
          <c:dLblPos val="outEnd"/>
          <c:showLegendKey val="0"/>
          <c:showVal val="1"/>
          <c:showCatName val="0"/>
          <c:showSerName val="0"/>
          <c:showPercent val="0"/>
          <c:showBubbleSize val="0"/>
        </c:dLbls>
        <c:gapWidth val="150"/>
        <c:axId val="117482624"/>
        <c:axId val="117484160"/>
      </c:barChart>
      <c:catAx>
        <c:axId val="117482624"/>
        <c:scaling>
          <c:orientation val="minMax"/>
        </c:scaling>
        <c:delete val="0"/>
        <c:axPos val="l"/>
        <c:numFmt formatCode="General" sourceLinked="1"/>
        <c:majorTickMark val="out"/>
        <c:minorTickMark val="none"/>
        <c:tickLblPos val="nextTo"/>
        <c:crossAx val="117484160"/>
        <c:crosses val="autoZero"/>
        <c:auto val="1"/>
        <c:lblAlgn val="ctr"/>
        <c:lblOffset val="100"/>
        <c:noMultiLvlLbl val="0"/>
      </c:catAx>
      <c:valAx>
        <c:axId val="117484160"/>
        <c:scaling>
          <c:orientation val="minMax"/>
        </c:scaling>
        <c:delete val="0"/>
        <c:axPos val="b"/>
        <c:majorGridlines/>
        <c:numFmt formatCode="0.0%" sourceLinked="1"/>
        <c:majorTickMark val="out"/>
        <c:minorTickMark val="none"/>
        <c:tickLblPos val="nextTo"/>
        <c:crossAx val="11748262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Sheet1!$C$1</c:f>
              <c:strCache>
                <c:ptCount val="1"/>
                <c:pt idx="0">
                  <c:v>Statewide</c:v>
                </c:pt>
              </c:strCache>
            </c:strRef>
          </c:tx>
          <c:invertIfNegative val="0"/>
          <c:cat>
            <c:strRef>
              <c:f>Sheet1!$A$2:$A$3</c:f>
              <c:strCache>
                <c:ptCount val="2"/>
                <c:pt idx="0">
                  <c:v>Full-Pell Eligible</c:v>
                </c:pt>
                <c:pt idx="1">
                  <c:v>Low Income</c:v>
                </c:pt>
              </c:strCache>
            </c:strRef>
          </c:cat>
          <c:val>
            <c:numRef>
              <c:f>Sheet1!$C$2:$C$3</c:f>
              <c:numCache>
                <c:formatCode>0.0%</c:formatCode>
                <c:ptCount val="2"/>
                <c:pt idx="0">
                  <c:v>0.25</c:v>
                </c:pt>
                <c:pt idx="1">
                  <c:v>0.4</c:v>
                </c:pt>
              </c:numCache>
            </c:numRef>
          </c:val>
        </c:ser>
        <c:ser>
          <c:idx val="0"/>
          <c:order val="1"/>
          <c:tx>
            <c:strRef>
              <c:f>Sheet1!$B$1</c:f>
              <c:strCache>
                <c:ptCount val="1"/>
                <c:pt idx="0">
                  <c:v>GEAR UP</c:v>
                </c:pt>
              </c:strCache>
            </c:strRef>
          </c:tx>
          <c:spPr>
            <a:solidFill>
              <a:srgbClr val="FF9933"/>
            </a:solidFill>
          </c:spPr>
          <c:invertIfNegative val="0"/>
          <c:cat>
            <c:strRef>
              <c:f>Sheet1!$A$2:$A$3</c:f>
              <c:strCache>
                <c:ptCount val="2"/>
                <c:pt idx="0">
                  <c:v>Full-Pell Eligible</c:v>
                </c:pt>
                <c:pt idx="1">
                  <c:v>Low Income</c:v>
                </c:pt>
              </c:strCache>
            </c:strRef>
          </c:cat>
          <c:val>
            <c:numRef>
              <c:f>Sheet1!$B$2:$B$3</c:f>
              <c:numCache>
                <c:formatCode>0.0%</c:formatCode>
                <c:ptCount val="2"/>
                <c:pt idx="0">
                  <c:v>0.62</c:v>
                </c:pt>
                <c:pt idx="1">
                  <c:v>1</c:v>
                </c:pt>
              </c:numCache>
            </c:numRef>
          </c:val>
        </c:ser>
        <c:dLbls>
          <c:dLblPos val="outEnd"/>
          <c:showLegendKey val="0"/>
          <c:showVal val="1"/>
          <c:showCatName val="0"/>
          <c:showSerName val="0"/>
          <c:showPercent val="0"/>
          <c:showBubbleSize val="0"/>
        </c:dLbls>
        <c:gapWidth val="150"/>
        <c:axId val="69682304"/>
        <c:axId val="69683840"/>
      </c:barChart>
      <c:catAx>
        <c:axId val="69682304"/>
        <c:scaling>
          <c:orientation val="minMax"/>
        </c:scaling>
        <c:delete val="0"/>
        <c:axPos val="l"/>
        <c:numFmt formatCode="General" sourceLinked="1"/>
        <c:majorTickMark val="out"/>
        <c:minorTickMark val="none"/>
        <c:tickLblPos val="nextTo"/>
        <c:crossAx val="69683840"/>
        <c:crosses val="autoZero"/>
        <c:auto val="1"/>
        <c:lblAlgn val="ctr"/>
        <c:lblOffset val="100"/>
        <c:noMultiLvlLbl val="0"/>
      </c:catAx>
      <c:valAx>
        <c:axId val="69683840"/>
        <c:scaling>
          <c:orientation val="minMax"/>
        </c:scaling>
        <c:delete val="0"/>
        <c:axPos val="b"/>
        <c:majorGridlines/>
        <c:numFmt formatCode="0.0%" sourceLinked="1"/>
        <c:majorTickMark val="out"/>
        <c:minorTickMark val="none"/>
        <c:tickLblPos val="nextTo"/>
        <c:crossAx val="6968230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Courses</c:v>
                </c:pt>
              </c:strCache>
            </c:strRef>
          </c:tx>
          <c:spPr>
            <a:solidFill>
              <a:srgbClr val="FF9933"/>
            </a:solidFill>
          </c:spPr>
          <c:invertIfNegative val="0"/>
          <c:cat>
            <c:strRef>
              <c:f>Sheet1!$A$2:$A$5</c:f>
              <c:strCache>
                <c:ptCount val="4"/>
                <c:pt idx="0">
                  <c:v>2008-09</c:v>
                </c:pt>
                <c:pt idx="1">
                  <c:v>2009-10</c:v>
                </c:pt>
                <c:pt idx="2">
                  <c:v>2010-11</c:v>
                </c:pt>
                <c:pt idx="3">
                  <c:v>2011-12</c:v>
                </c:pt>
              </c:strCache>
            </c:strRef>
          </c:cat>
          <c:val>
            <c:numRef>
              <c:f>Sheet1!$B$2:$B$5</c:f>
              <c:numCache>
                <c:formatCode>_(* #,##0_);_(* \(#,##0\);_(* "-"??_);_(@_)</c:formatCode>
                <c:ptCount val="4"/>
                <c:pt idx="0">
                  <c:v>15567</c:v>
                </c:pt>
                <c:pt idx="1">
                  <c:v>15475</c:v>
                </c:pt>
                <c:pt idx="2">
                  <c:v>20773</c:v>
                </c:pt>
                <c:pt idx="3">
                  <c:v>23623</c:v>
                </c:pt>
              </c:numCache>
            </c:numRef>
          </c:val>
        </c:ser>
        <c:dLbls>
          <c:dLblPos val="outEnd"/>
          <c:showLegendKey val="0"/>
          <c:showVal val="1"/>
          <c:showCatName val="0"/>
          <c:showSerName val="0"/>
          <c:showPercent val="0"/>
          <c:showBubbleSize val="0"/>
        </c:dLbls>
        <c:gapWidth val="150"/>
        <c:axId val="70220416"/>
        <c:axId val="70222208"/>
      </c:barChart>
      <c:catAx>
        <c:axId val="70220416"/>
        <c:scaling>
          <c:orientation val="minMax"/>
        </c:scaling>
        <c:delete val="0"/>
        <c:axPos val="b"/>
        <c:numFmt formatCode="General" sourceLinked="1"/>
        <c:majorTickMark val="out"/>
        <c:minorTickMark val="none"/>
        <c:tickLblPos val="nextTo"/>
        <c:crossAx val="70222208"/>
        <c:crosses val="autoZero"/>
        <c:auto val="1"/>
        <c:lblAlgn val="ctr"/>
        <c:lblOffset val="100"/>
        <c:noMultiLvlLbl val="0"/>
      </c:catAx>
      <c:valAx>
        <c:axId val="70222208"/>
        <c:scaling>
          <c:orientation val="minMax"/>
        </c:scaling>
        <c:delete val="0"/>
        <c:axPos val="l"/>
        <c:majorGridlines/>
        <c:numFmt formatCode="_(* #,##0_);_(* \(#,##0\);_(* &quot;-&quot;??_);_(@_)" sourceLinked="1"/>
        <c:majorTickMark val="out"/>
        <c:minorTickMark val="none"/>
        <c:tickLblPos val="nextTo"/>
        <c:crossAx val="70220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0"/>
            <c:bubble3D val="0"/>
            <c:spPr>
              <a:solidFill>
                <a:schemeClr val="accent3">
                  <a:lumMod val="75000"/>
                </a:schemeClr>
              </a:solidFill>
            </c:spPr>
          </c:dPt>
          <c:dPt>
            <c:idx val="6"/>
            <c:bubble3D val="0"/>
            <c:spPr>
              <a:solidFill>
                <a:srgbClr val="FFC000"/>
              </a:solidFill>
            </c:spPr>
          </c:dPt>
          <c:dLbls>
            <c:txPr>
              <a:bodyPr/>
              <a:lstStyle/>
              <a:p>
                <a:pPr>
                  <a:defRPr sz="1800" b="1">
                    <a:solidFill>
                      <a:schemeClr val="tx1"/>
                    </a:solidFill>
                  </a:defRPr>
                </a:pPr>
                <a:endParaRPr lang="en-US"/>
              </a:p>
            </c:txPr>
            <c:dLblPos val="bestFit"/>
            <c:showLegendKey val="0"/>
            <c:showVal val="1"/>
            <c:showCatName val="0"/>
            <c:showSerName val="0"/>
            <c:showPercent val="0"/>
            <c:showBubbleSize val="0"/>
            <c:showLeaderLines val="1"/>
          </c:dLbls>
          <c:cat>
            <c:strRef>
              <c:f>'2010'!$C$5:$I$5</c:f>
              <c:strCache>
                <c:ptCount val="7"/>
                <c:pt idx="0">
                  <c:v>White</c:v>
                </c:pt>
                <c:pt idx="1">
                  <c:v>Black/African American</c:v>
                </c:pt>
                <c:pt idx="2">
                  <c:v>American Indian &amp; Alaska Native</c:v>
                </c:pt>
                <c:pt idx="3">
                  <c:v>Asian/Pacific Islander alone</c:v>
                </c:pt>
                <c:pt idx="4">
                  <c:v>Some Other Race alone</c:v>
                </c:pt>
                <c:pt idx="5">
                  <c:v>Two or More Races Total</c:v>
                </c:pt>
                <c:pt idx="6">
                  <c:v>Hispanic Origin (of any race)</c:v>
                </c:pt>
              </c:strCache>
            </c:strRef>
          </c:cat>
          <c:val>
            <c:numRef>
              <c:f>'2010'!$C$8:$I$8</c:f>
              <c:numCache>
                <c:formatCode>0.0%</c:formatCode>
                <c:ptCount val="7"/>
                <c:pt idx="0">
                  <c:v>0.70007074689473225</c:v>
                </c:pt>
                <c:pt idx="1">
                  <c:v>3.753641735179937E-2</c:v>
                </c:pt>
                <c:pt idx="2">
                  <c:v>6.2125238308469184E-3</c:v>
                </c:pt>
                <c:pt idx="3">
                  <c:v>2.808102925398016E-2</c:v>
                </c:pt>
                <c:pt idx="4">
                  <c:v>1.5155503981153251E-3</c:v>
                </c:pt>
                <c:pt idx="5">
                  <c:v>2.0052310548246677E-2</c:v>
                </c:pt>
                <c:pt idx="6">
                  <c:v>0.20653142172227926</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1172438514630112"/>
          <c:y val="6.1297673003513284E-2"/>
          <c:w val="0.37901635559443958"/>
          <c:h val="0.87740443304551985"/>
        </c:manualLayout>
      </c:layout>
      <c:overlay val="0"/>
      <c:txPr>
        <a:bodyPr/>
        <a:lstStyle/>
        <a:p>
          <a:pPr>
            <a:defRPr sz="1800" b="1">
              <a:solidFill>
                <a:schemeClr val="tx1"/>
              </a:solidFill>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'1588c295cd3a508f22982930c311_js'!$C$2:$C$21</c:f>
              <c:strCache>
                <c:ptCount val="20"/>
                <c:pt idx="0">
                  <c:v>Government</c:v>
                </c:pt>
                <c:pt idx="1">
                  <c:v>Retail Trade</c:v>
                </c:pt>
                <c:pt idx="2">
                  <c:v>Health Services</c:v>
                </c:pt>
                <c:pt idx="3">
                  <c:v>Professional and business services</c:v>
                </c:pt>
                <c:pt idx="4">
                  <c:v>Accommodation and food</c:v>
                </c:pt>
                <c:pt idx="5">
                  <c:v>Construction</c:v>
                </c:pt>
                <c:pt idx="6">
                  <c:v>Other services</c:v>
                </c:pt>
                <c:pt idx="7">
                  <c:v>Admin and waste</c:v>
                </c:pt>
                <c:pt idx="8">
                  <c:v>Manufacturing</c:v>
                </c:pt>
                <c:pt idx="9">
                  <c:v>Finance activities</c:v>
                </c:pt>
                <c:pt idx="10">
                  <c:v>Wholesale trade</c:v>
                </c:pt>
                <c:pt idx="11">
                  <c:v>Real estate</c:v>
                </c:pt>
                <c:pt idx="12">
                  <c:v>Information</c:v>
                </c:pt>
                <c:pt idx="13">
                  <c:v>Transportation and warehousing</c:v>
                </c:pt>
                <c:pt idx="14">
                  <c:v>Arts</c:v>
                </c:pt>
                <c:pt idx="15">
                  <c:v>Education</c:v>
                </c:pt>
                <c:pt idx="16">
                  <c:v>Agriculture</c:v>
                </c:pt>
                <c:pt idx="17">
                  <c:v>Management of companies</c:v>
                </c:pt>
                <c:pt idx="18">
                  <c:v>Mining</c:v>
                </c:pt>
                <c:pt idx="19">
                  <c:v>Utilities</c:v>
                </c:pt>
              </c:strCache>
            </c:strRef>
          </c:cat>
          <c:val>
            <c:numRef>
              <c:f>'1588c295cd3a508f22982930c311_js'!$E$2:$E$21</c:f>
              <c:numCache>
                <c:formatCode>0.0%</c:formatCode>
                <c:ptCount val="20"/>
                <c:pt idx="0">
                  <c:v>0.15048000837071818</c:v>
                </c:pt>
                <c:pt idx="1">
                  <c:v>0.10139432040958389</c:v>
                </c:pt>
                <c:pt idx="2">
                  <c:v>9.9022980237257544E-2</c:v>
                </c:pt>
                <c:pt idx="3">
                  <c:v>8.5435095689225457E-2</c:v>
                </c:pt>
                <c:pt idx="4">
                  <c:v>8.0533284504143945E-2</c:v>
                </c:pt>
                <c:pt idx="5">
                  <c:v>6.3428535720150614E-2</c:v>
                </c:pt>
                <c:pt idx="6">
                  <c:v>6.034800970189489E-2</c:v>
                </c:pt>
                <c:pt idx="7">
                  <c:v>5.9876430179345547E-2</c:v>
                </c:pt>
                <c:pt idx="8">
                  <c:v>5.010950236371061E-2</c:v>
                </c:pt>
                <c:pt idx="9">
                  <c:v>4.3299937655588545E-2</c:v>
                </c:pt>
                <c:pt idx="10">
                  <c:v>3.5789179974800647E-2</c:v>
                </c:pt>
                <c:pt idx="11">
                  <c:v>3.351811403068973E-2</c:v>
                </c:pt>
                <c:pt idx="12">
                  <c:v>2.8443366133178709E-2</c:v>
                </c:pt>
                <c:pt idx="13">
                  <c:v>2.7426091354181652E-2</c:v>
                </c:pt>
                <c:pt idx="14">
                  <c:v>2.4850569601213755E-2</c:v>
                </c:pt>
                <c:pt idx="15">
                  <c:v>1.8852644841762908E-2</c:v>
                </c:pt>
                <c:pt idx="16">
                  <c:v>1.4236760532063774E-2</c:v>
                </c:pt>
                <c:pt idx="17">
                  <c:v>1.030463019881909E-2</c:v>
                </c:pt>
                <c:pt idx="18">
                  <c:v>9.5649261095198026E-3</c:v>
                </c:pt>
                <c:pt idx="19">
                  <c:v>3.0856123921507079E-3</c:v>
                </c:pt>
              </c:numCache>
            </c:numRef>
          </c:val>
        </c:ser>
        <c:dLbls>
          <c:showLegendKey val="0"/>
          <c:showVal val="1"/>
          <c:showCatName val="0"/>
          <c:showSerName val="0"/>
          <c:showPercent val="0"/>
          <c:showBubbleSize val="0"/>
        </c:dLbls>
        <c:gapWidth val="150"/>
        <c:axId val="90520960"/>
        <c:axId val="90540288"/>
      </c:barChart>
      <c:catAx>
        <c:axId val="90520960"/>
        <c:scaling>
          <c:orientation val="minMax"/>
        </c:scaling>
        <c:delete val="0"/>
        <c:axPos val="b"/>
        <c:majorTickMark val="out"/>
        <c:minorTickMark val="none"/>
        <c:tickLblPos val="nextTo"/>
        <c:txPr>
          <a:bodyPr/>
          <a:lstStyle/>
          <a:p>
            <a:pPr>
              <a:defRPr sz="1100" b="1">
                <a:solidFill>
                  <a:schemeClr val="bg1"/>
                </a:solidFill>
              </a:defRPr>
            </a:pPr>
            <a:endParaRPr lang="en-US"/>
          </a:p>
        </c:txPr>
        <c:crossAx val="90540288"/>
        <c:crosses val="autoZero"/>
        <c:auto val="1"/>
        <c:lblAlgn val="ctr"/>
        <c:lblOffset val="100"/>
        <c:noMultiLvlLbl val="0"/>
      </c:catAx>
      <c:valAx>
        <c:axId val="90540288"/>
        <c:scaling>
          <c:orientation val="minMax"/>
        </c:scaling>
        <c:delete val="1"/>
        <c:axPos val="l"/>
        <c:majorGridlines>
          <c:spPr>
            <a:ln w="9525" cap="flat" cmpd="sng" algn="ctr">
              <a:solidFill>
                <a:schemeClr val="dk1">
                  <a:shade val="95000"/>
                  <a:satMod val="105000"/>
                </a:schemeClr>
              </a:solidFill>
              <a:prstDash val="solid"/>
            </a:ln>
            <a:effectLst/>
          </c:spPr>
        </c:majorGridlines>
        <c:numFmt formatCode="0.0%" sourceLinked="1"/>
        <c:majorTickMark val="out"/>
        <c:minorTickMark val="none"/>
        <c:tickLblPos val="nextTo"/>
        <c:crossAx val="90520960"/>
        <c:crosses val="autoZero"/>
        <c:crossBetween val="between"/>
      </c:valAx>
      <c:spPr>
        <a:solidFill>
          <a:schemeClr val="lt1"/>
        </a:solidFill>
        <a:ln w="3175" cap="flat" cmpd="sng" algn="ctr">
          <a:solidFill>
            <a:schemeClr val="dk1"/>
          </a:solidFill>
          <a:prstDash val="solid"/>
        </a:ln>
        <a:effectLst/>
      </c:spPr>
    </c:plotArea>
    <c:plotVisOnly val="1"/>
    <c:dispBlanksAs val="gap"/>
    <c:showDLblsOverMax val="0"/>
  </c:chart>
  <c:spPr>
    <a:solidFill>
      <a:schemeClr val="tx1"/>
    </a:solidFill>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B3733-A281-443C-AA6D-BE2C95059B37}" type="datetimeFigureOut">
              <a:rPr lang="en-US" smtClean="0"/>
              <a:t>1/31/2013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01E9C-C53B-4216-BE89-31126A08502A}" type="slidenum">
              <a:rPr lang="en-US" smtClean="0"/>
              <a:t>‹#›</a:t>
            </a:fld>
            <a:endParaRPr lang="en-US" dirty="0"/>
          </a:p>
        </p:txBody>
      </p:sp>
    </p:spTree>
    <p:extLst>
      <p:ext uri="{BB962C8B-B14F-4D97-AF65-F5344CB8AC3E}">
        <p14:creationId xmlns:p14="http://schemas.microsoft.com/office/powerpoint/2010/main" val="125187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2</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DC337-3D0D-490B-BC5F-4D347332E9CE}"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32</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39</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44</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45</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46</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49</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50</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51</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52</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3</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53</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55</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57</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58</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60</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64</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65</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66</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67</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70</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4</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71</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72</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73</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74</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76</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77</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78</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01E9C-C53B-4216-BE89-31126A08502A}" type="slidenum">
              <a:rPr lang="en-US" smtClean="0"/>
              <a:t>13</a:t>
            </a:fld>
            <a:endParaRPr lang="en-US" dirty="0"/>
          </a:p>
        </p:txBody>
      </p:sp>
    </p:spTree>
    <p:extLst>
      <p:ext uri="{BB962C8B-B14F-4D97-AF65-F5344CB8AC3E}">
        <p14:creationId xmlns:p14="http://schemas.microsoft.com/office/powerpoint/2010/main" val="83935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Do you strongly agree or disagree with the belief?</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4E1C76D-EA58-4289-A520-94E53126A1F3}" type="slidenum">
              <a:rPr lang="en-US" smtClean="0">
                <a:latin typeface="Calibri" pitchFamily="34" charset="0"/>
              </a:rPr>
              <a:pPr eaLnBrk="1" fontAlgn="base" hangingPunct="1">
                <a:spcBef>
                  <a:spcPct val="0"/>
                </a:spcBef>
                <a:spcAft>
                  <a:spcPct val="0"/>
                </a:spcAft>
              </a:pPr>
              <a:t>19</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divide this data further and look at educational attainment by race and ethnicity – you see the traditional “gap” that people typically think of – Colorado has one of the largest gaps – only surpassed by CA. this gap looking at the percent of whites who have a degree compared to the percent of minorities in the highest ethnic category that have a degree. In this case for CO it would be Hispanic students. Currently just over 15% of Hispanic students have a certificate or degree beyond HS. 8% have a bachelors degree. If things remain the same only 9% of Hispanic males in high school today will go onto higher education. </a:t>
            </a:r>
            <a:endParaRPr lang="en-US" dirty="0"/>
          </a:p>
        </p:txBody>
      </p:sp>
      <p:sp>
        <p:nvSpPr>
          <p:cNvPr id="4" name="Slide Number Placeholder 3"/>
          <p:cNvSpPr>
            <a:spLocks noGrp="1"/>
          </p:cNvSpPr>
          <p:nvPr>
            <p:ph type="sldNum" sz="quarter" idx="10"/>
          </p:nvPr>
        </p:nvSpPr>
        <p:spPr/>
        <p:txBody>
          <a:bodyPr/>
          <a:lstStyle/>
          <a:p>
            <a:fld id="{AE0E5D4C-35F7-4DE8-BEBC-304187C85F4E}" type="slidenum">
              <a:rPr lang="en-US" smtClean="0"/>
              <a:pPr/>
              <a:t>20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represents</a:t>
            </a:r>
            <a:r>
              <a:rPr lang="en-US" baseline="0" dirty="0" smtClean="0"/>
              <a:t> other ways we can speak of the gap. There are numerous groups that fall into the gap other than just minority groups. Other areas where CO is falling behind in serving include low income students and adult student. Research supports that there is a correlation between level of income and level of educational attainment. Lower income students have lower educational attainment and students from higher levels of income have higher levels of educational attainment. The red in this map represents low educational attainment and low family income and the gray areas represents neutral zones that are fairly average. The green represents those areas of in CO that have high personal wealth and high educational attainment – in co these are focused around the Denver area. </a:t>
            </a:r>
            <a:endParaRPr lang="en-US" dirty="0"/>
          </a:p>
        </p:txBody>
      </p:sp>
      <p:sp>
        <p:nvSpPr>
          <p:cNvPr id="4" name="Slide Number Placeholder 3"/>
          <p:cNvSpPr>
            <a:spLocks noGrp="1"/>
          </p:cNvSpPr>
          <p:nvPr>
            <p:ph type="sldNum" sz="quarter" idx="10"/>
          </p:nvPr>
        </p:nvSpPr>
        <p:spPr/>
        <p:txBody>
          <a:bodyPr/>
          <a:lstStyle/>
          <a:p>
            <a:fld id="{AE0E5D4C-35F7-4DE8-BEBC-304187C85F4E}"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jump into specific data</a:t>
            </a:r>
            <a:r>
              <a:rPr lang="en-US" baseline="0" dirty="0" smtClean="0"/>
              <a:t> issues in Colorado I want to briefly discuss a cultural paradigm that is occurring. In the past which I will call BC for “be closed” data was treated as a item to be coveted and kept secret. People were very possessive of their data and liked having it and hoarding it and not sharing – not unlike gholum in lord of the rings. Luckily we are moving into the present and future which I will call AD for access to data. There is a national and international movement to open data and data sharing. One example of this is Data.gov – is anyone familiar with data.gov? It has almost 400K raw data sets available from federal, state, and local governments. It is like the old open source Napster but for data nerds. In Colorado the idea of a Colorado Marketplace is being explored, which is a small initiative tied to SLDS but would be a local open data source. </a:t>
            </a:r>
          </a:p>
          <a:p>
            <a:r>
              <a:rPr lang="en-US" dirty="0" smtClean="0"/>
              <a:t>These</a:t>
            </a:r>
            <a:r>
              <a:rPr lang="en-US" baseline="0" dirty="0" smtClean="0"/>
              <a:t> are all examples of the open data movement and the shift to making data available and to create more data linkage and sharing. </a:t>
            </a:r>
            <a:endParaRPr lang="en-US" dirty="0"/>
          </a:p>
        </p:txBody>
      </p:sp>
      <p:sp>
        <p:nvSpPr>
          <p:cNvPr id="4" name="Slide Number Placeholder 3"/>
          <p:cNvSpPr>
            <a:spLocks noGrp="1"/>
          </p:cNvSpPr>
          <p:nvPr>
            <p:ph type="sldNum" sz="quarter" idx="10"/>
          </p:nvPr>
        </p:nvSpPr>
        <p:spPr/>
        <p:txBody>
          <a:bodyPr/>
          <a:lstStyle/>
          <a:p>
            <a:fld id="{133DC337-3D0D-490B-BC5F-4D347332E9CE}" type="slidenum">
              <a:rPr lang="en-US" smtClean="0"/>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DC337-3D0D-490B-BC5F-4D347332E9CE}"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5" name="Footer Placeholder 4"/>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388849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5" name="Footer Placeholder 4"/>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290147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5" name="Footer Placeholder 4"/>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73957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925168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5" name="Footer Placeholder 4"/>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102840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187194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6"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8" name="Footer Placeholder 7"/>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9" name="Slide Number Placeholder 8"/>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39415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140505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57655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6"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385235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11/29/2012</a:t>
            </a:r>
            <a:endParaRPr lang="en-US" dirty="0"/>
          </a:p>
        </p:txBody>
      </p:sp>
      <p:sp>
        <p:nvSpPr>
          <p:cNvPr id="6"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a:t>
            </a:fld>
            <a:endParaRPr lang="en-US" dirty="0"/>
          </a:p>
        </p:txBody>
      </p:sp>
    </p:spTree>
    <p:extLst>
      <p:ext uri="{BB962C8B-B14F-4D97-AF65-F5344CB8AC3E}">
        <p14:creationId xmlns:p14="http://schemas.microsoft.com/office/powerpoint/2010/main" val="90837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A4548-AE28-4274-9EE3-7D49BE4FD391}" type="slidenum">
              <a:rPr lang="en-US" smtClean="0"/>
              <a:t>‹#›</a:t>
            </a:fld>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5715000"/>
            <a:ext cx="1499323" cy="1499323"/>
          </a:xfrm>
          <a:prstGeom prst="rect">
            <a:avLst/>
          </a:prstGeom>
        </p:spPr>
      </p:pic>
    </p:spTree>
    <p:extLst>
      <p:ext uri="{BB962C8B-B14F-4D97-AF65-F5344CB8AC3E}">
        <p14:creationId xmlns:p14="http://schemas.microsoft.com/office/powerpoint/2010/main" val="38928822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2817" y="2971800"/>
            <a:ext cx="6400800" cy="3505200"/>
          </a:xfrm>
        </p:spPr>
        <p:txBody>
          <a:bodyPr>
            <a:normAutofit fontScale="62500" lnSpcReduction="20000"/>
          </a:bodyPr>
          <a:lstStyle/>
          <a:p>
            <a:r>
              <a:rPr lang="en-US" b="1" dirty="0" smtClean="0"/>
              <a:t>Dr. Beth Bean</a:t>
            </a:r>
          </a:p>
          <a:p>
            <a:r>
              <a:rPr lang="en-US" dirty="0" smtClean="0">
                <a:effectLst/>
              </a:rPr>
              <a:t>Director of Research and Information</a:t>
            </a:r>
          </a:p>
          <a:p>
            <a:r>
              <a:rPr lang="en-US" dirty="0" smtClean="0"/>
              <a:t>Colorado Department of Higher Education</a:t>
            </a:r>
            <a:endParaRPr lang="en-US" dirty="0" smtClean="0">
              <a:effectLst/>
            </a:endParaRPr>
          </a:p>
          <a:p>
            <a:endParaRPr lang="en-US" dirty="0" smtClean="0"/>
          </a:p>
          <a:p>
            <a:r>
              <a:rPr lang="en-US" b="1" dirty="0" smtClean="0"/>
              <a:t>Ryan Allred </a:t>
            </a:r>
          </a:p>
          <a:p>
            <a:r>
              <a:rPr lang="en-US" dirty="0" smtClean="0"/>
              <a:t>Senior Data Systems Engineer</a:t>
            </a:r>
          </a:p>
          <a:p>
            <a:r>
              <a:rPr lang="en-US" dirty="0" smtClean="0"/>
              <a:t>Colorado Department of Higher Education &amp;</a:t>
            </a:r>
          </a:p>
          <a:p>
            <a:r>
              <a:rPr lang="en-US" dirty="0" smtClean="0">
                <a:effectLst/>
              </a:rPr>
              <a:t>Colorado GEAR UP</a:t>
            </a:r>
          </a:p>
          <a:p>
            <a:endParaRPr lang="en-US" dirty="0"/>
          </a:p>
          <a:p>
            <a:r>
              <a:rPr lang="en-US" dirty="0"/>
              <a:t>NCCEP Capacity Building Workshop  </a:t>
            </a:r>
            <a:endParaRPr lang="en-US" dirty="0" smtClean="0"/>
          </a:p>
          <a:p>
            <a:r>
              <a:rPr lang="en-US" dirty="0" smtClean="0"/>
              <a:t>February </a:t>
            </a:r>
            <a:r>
              <a:rPr lang="en-US" dirty="0"/>
              <a:t>5, 2013</a:t>
            </a:r>
            <a:endParaRPr lang="en-US" dirty="0" smtClean="0">
              <a:effectLst/>
            </a:endParaRPr>
          </a:p>
          <a:p>
            <a:endParaRPr lang="en-US" dirty="0"/>
          </a:p>
        </p:txBody>
      </p:sp>
      <p:sp>
        <p:nvSpPr>
          <p:cNvPr id="5" name="Title 1"/>
          <p:cNvSpPr txBox="1">
            <a:spLocks/>
          </p:cNvSpPr>
          <p:nvPr/>
        </p:nvSpPr>
        <p:spPr>
          <a:xfrm>
            <a:off x="762000" y="1143000"/>
            <a:ext cx="77724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Making Data Work for </a:t>
            </a:r>
            <a:r>
              <a:rPr lang="en-US" sz="3600" b="1" dirty="0" smtClean="0"/>
              <a:t>You:</a:t>
            </a:r>
          </a:p>
          <a:p>
            <a:r>
              <a:rPr lang="en-US" sz="3600" b="1" dirty="0"/>
              <a:t>A Colorado Story </a:t>
            </a:r>
            <a:endParaRPr lang="en-US" sz="3600" dirty="0"/>
          </a:p>
          <a:p>
            <a:endParaRPr lang="en-US" sz="3600" dirty="0"/>
          </a:p>
        </p:txBody>
      </p:sp>
    </p:spTree>
    <p:extLst>
      <p:ext uri="{BB962C8B-B14F-4D97-AF65-F5344CB8AC3E}">
        <p14:creationId xmlns:p14="http://schemas.microsoft.com/office/powerpoint/2010/main" val="258592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r>
            <a:br>
              <a:rPr lang="en-US" dirty="0" smtClean="0"/>
            </a:br>
            <a:r>
              <a:rPr lang="en-US" dirty="0" smtClean="0"/>
              <a:t>DUAL/CONCURRENT</a:t>
            </a:r>
            <a:br>
              <a:rPr lang="en-US" dirty="0" smtClean="0"/>
            </a:br>
            <a:r>
              <a:rPr lang="en-US" dirty="0" smtClean="0"/>
              <a:t>Enrollment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0462666"/>
              </p:ext>
            </p:extLst>
          </p:nvPr>
        </p:nvGraphicFramePr>
        <p:xfrm>
          <a:off x="2971800" y="792163"/>
          <a:ext cx="5715000" cy="5578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1" y="1435100"/>
            <a:ext cx="2590800" cy="4691063"/>
          </a:xfrm>
        </p:spPr>
        <p:txBody>
          <a:bodyPr/>
          <a:lstStyle/>
          <a:p>
            <a:endParaRPr lang="en-US" dirty="0" smtClean="0"/>
          </a:p>
          <a:p>
            <a:r>
              <a:rPr lang="en-US" dirty="0" smtClean="0"/>
              <a:t>Colorado has several concurrent enrollment programs including the state sponsored CONCURRENT and ASCENT programs.  </a:t>
            </a:r>
            <a:r>
              <a:rPr lang="en-US" dirty="0" smtClean="0"/>
              <a:t>In addition, there are many institutional sponsored programs.  </a:t>
            </a:r>
            <a:endParaRPr lang="en-US" dirty="0" smtClean="0"/>
          </a:p>
          <a:p>
            <a:endParaRPr lang="en-US" dirty="0"/>
          </a:p>
          <a:p>
            <a:r>
              <a:rPr lang="en-US" b="1" dirty="0" smtClean="0"/>
              <a:t>Statewide</a:t>
            </a:r>
            <a:endParaRPr lang="en-US" b="1" dirty="0"/>
          </a:p>
        </p:txBody>
      </p:sp>
    </p:spTree>
    <p:extLst>
      <p:ext uri="{BB962C8B-B14F-4D97-AF65-F5344CB8AC3E}">
        <p14:creationId xmlns:p14="http://schemas.microsoft.com/office/powerpoint/2010/main" val="312215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11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01" y="609600"/>
            <a:ext cx="8498099" cy="5603434"/>
          </a:xfrm>
          <a:prstGeom prst="rect">
            <a:avLst/>
          </a:prstGeom>
        </p:spPr>
      </p:pic>
      <p:sp>
        <p:nvSpPr>
          <p:cNvPr id="3" name="TextBox 2"/>
          <p:cNvSpPr txBox="1"/>
          <p:nvPr/>
        </p:nvSpPr>
        <p:spPr>
          <a:xfrm>
            <a:off x="7000107" y="5971401"/>
            <a:ext cx="1839093" cy="276999"/>
          </a:xfrm>
          <a:prstGeom prst="rect">
            <a:avLst/>
          </a:prstGeom>
          <a:noFill/>
        </p:spPr>
        <p:txBody>
          <a:bodyPr wrap="none" rtlCol="0">
            <a:spAutoFit/>
          </a:bodyPr>
          <a:lstStyle/>
          <a:p>
            <a:r>
              <a:rPr lang="en-US" sz="1200" dirty="0" smtClean="0"/>
              <a:t>Image from: colorado.com</a:t>
            </a:r>
            <a:endParaRPr lang="en-US" sz="1200" dirty="0"/>
          </a:p>
        </p:txBody>
      </p:sp>
      <p:sp>
        <p:nvSpPr>
          <p:cNvPr id="8" name="TextBox 7"/>
          <p:cNvSpPr txBox="1"/>
          <p:nvPr/>
        </p:nvSpPr>
        <p:spPr>
          <a:xfrm>
            <a:off x="7399681" y="191436"/>
            <a:ext cx="1374030" cy="369332"/>
          </a:xfrm>
          <a:prstGeom prst="rect">
            <a:avLst/>
          </a:prstGeom>
          <a:noFill/>
        </p:spPr>
        <p:txBody>
          <a:bodyPr wrap="none" rtlCol="0">
            <a:spAutoFit/>
          </a:bodyPr>
          <a:lstStyle/>
          <a:p>
            <a:pPr algn="r"/>
            <a:r>
              <a:rPr lang="en-US" dirty="0" smtClean="0"/>
              <a:t>State Capitol</a:t>
            </a:r>
            <a:endParaRPr lang="en-US" dirty="0"/>
          </a:p>
        </p:txBody>
      </p:sp>
    </p:spTree>
    <p:extLst>
      <p:ext uri="{BB962C8B-B14F-4D97-AF65-F5344CB8AC3E}">
        <p14:creationId xmlns:p14="http://schemas.microsoft.com/office/powerpoint/2010/main" val="36356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12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52" y="781050"/>
            <a:ext cx="8574548" cy="5695950"/>
          </a:xfrm>
          <a:prstGeom prst="rect">
            <a:avLst/>
          </a:prstGeom>
        </p:spPr>
      </p:pic>
      <p:sp>
        <p:nvSpPr>
          <p:cNvPr id="7" name="TextBox 6"/>
          <p:cNvSpPr txBox="1"/>
          <p:nvPr/>
        </p:nvSpPr>
        <p:spPr>
          <a:xfrm>
            <a:off x="6369398" y="392668"/>
            <a:ext cx="2404313" cy="369332"/>
          </a:xfrm>
          <a:prstGeom prst="rect">
            <a:avLst/>
          </a:prstGeom>
          <a:noFill/>
        </p:spPr>
        <p:txBody>
          <a:bodyPr wrap="none" rtlCol="0">
            <a:spAutoFit/>
          </a:bodyPr>
          <a:lstStyle/>
          <a:p>
            <a:pPr algn="r"/>
            <a:r>
              <a:rPr lang="en-US" dirty="0" smtClean="0"/>
              <a:t>Beth Bean last Saturday</a:t>
            </a:r>
            <a:endParaRPr lang="en-US" dirty="0"/>
          </a:p>
        </p:txBody>
      </p:sp>
    </p:spTree>
    <p:extLst>
      <p:ext uri="{BB962C8B-B14F-4D97-AF65-F5344CB8AC3E}">
        <p14:creationId xmlns:p14="http://schemas.microsoft.com/office/powerpoint/2010/main" val="173199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524000"/>
            <a:ext cx="7772400" cy="1362075"/>
          </a:xfrm>
        </p:spPr>
        <p:txBody>
          <a:bodyPr anchor="b"/>
          <a:lstStyle/>
          <a:p>
            <a:pPr algn="ctr"/>
            <a:r>
              <a:rPr lang="en-US" dirty="0" smtClean="0"/>
              <a:t>Higher education Overview</a:t>
            </a:r>
            <a:endParaRPr lang="en-US" dirty="0"/>
          </a:p>
        </p:txBody>
      </p:sp>
      <p:sp>
        <p:nvSpPr>
          <p:cNvPr id="9" name="Text Placeholder 8"/>
          <p:cNvSpPr>
            <a:spLocks noGrp="1"/>
          </p:cNvSpPr>
          <p:nvPr>
            <p:ph type="body" idx="1"/>
          </p:nvPr>
        </p:nvSpPr>
        <p:spPr>
          <a:xfrm>
            <a:off x="721723" y="2767013"/>
            <a:ext cx="7772400" cy="1500187"/>
          </a:xfrm>
        </p:spPr>
        <p:txBody>
          <a:bodyPr anchor="ctr">
            <a:normAutofit/>
          </a:bodyPr>
          <a:lstStyle/>
          <a:p>
            <a:pPr algn="ctr"/>
            <a:r>
              <a:rPr lang="en-US" sz="3200" dirty="0" smtClean="0"/>
              <a:t>The State of Colorado</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13</a:t>
            </a:fld>
            <a:endParaRPr lang="en-US" dirty="0"/>
          </a:p>
        </p:txBody>
      </p:sp>
      <p:sp>
        <p:nvSpPr>
          <p:cNvPr id="12" name="Footer Placeholder 2"/>
          <p:cNvSpPr>
            <a:spLocks noGrp="1"/>
          </p:cNvSpPr>
          <p:nvPr>
            <p:ph type="ftr" sz="quarter" idx="11"/>
          </p:nvPr>
        </p:nvSpPr>
        <p:spPr>
          <a:xfrm>
            <a:off x="3124200" y="6356350"/>
            <a:ext cx="2895600" cy="365125"/>
          </a:xfrm>
        </p:spPr>
        <p:txBody>
          <a:bodyPr/>
          <a:lstStyle/>
          <a:p>
            <a:r>
              <a:rPr lang="en-US"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527208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 Are Here</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14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2" y="1409700"/>
            <a:ext cx="8281707" cy="4457700"/>
          </a:xfrm>
          <a:prstGeom prst="rect">
            <a:avLst/>
          </a:prstGeom>
        </p:spPr>
      </p:pic>
    </p:spTree>
    <p:extLst>
      <p:ext uri="{BB962C8B-B14F-4D97-AF65-F5344CB8AC3E}">
        <p14:creationId xmlns:p14="http://schemas.microsoft.com/office/powerpoint/2010/main" val="323584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Colorado</a:t>
            </a:r>
            <a:endParaRPr lang="en-US" dirty="0"/>
          </a:p>
        </p:txBody>
      </p:sp>
      <p:sp>
        <p:nvSpPr>
          <p:cNvPr id="2" name="Content Placeholder 1"/>
          <p:cNvSpPr>
            <a:spLocks noGrp="1"/>
          </p:cNvSpPr>
          <p:nvPr>
            <p:ph idx="1"/>
          </p:nvPr>
        </p:nvSpPr>
        <p:spPr/>
        <p:txBody>
          <a:bodyPr>
            <a:normAutofit/>
          </a:bodyPr>
          <a:lstStyle/>
          <a:p>
            <a:r>
              <a:rPr lang="en-US" dirty="0" smtClean="0"/>
              <a:t>5.1 million - </a:t>
            </a:r>
            <a:r>
              <a:rPr lang="en-US" dirty="0"/>
              <a:t>Population</a:t>
            </a:r>
            <a:r>
              <a:rPr lang="en-US" dirty="0" smtClean="0"/>
              <a:t> </a:t>
            </a:r>
            <a:r>
              <a:rPr lang="en-US" sz="1800" dirty="0" smtClean="0"/>
              <a:t>(July 2011, Dept of Local Affairs)</a:t>
            </a:r>
          </a:p>
          <a:p>
            <a:r>
              <a:rPr lang="en-US" dirty="0" smtClean="0"/>
              <a:t>4.2 Million in Front Range </a:t>
            </a:r>
            <a:r>
              <a:rPr lang="en-US" sz="2000" dirty="0" smtClean="0"/>
              <a:t>(Pueblo to Ft. Collins)</a:t>
            </a:r>
          </a:p>
          <a:p>
            <a:r>
              <a:rPr lang="en-US" dirty="0"/>
              <a:t>2 million </a:t>
            </a:r>
            <a:r>
              <a:rPr lang="en-US" dirty="0" smtClean="0"/>
              <a:t>Households </a:t>
            </a:r>
            <a:r>
              <a:rPr lang="en-US" sz="1800" dirty="0" smtClean="0"/>
              <a:t>(Census 2010)</a:t>
            </a:r>
          </a:p>
          <a:p>
            <a:r>
              <a:rPr lang="en-US" dirty="0" smtClean="0"/>
              <a:t>854,265 – K-12 students</a:t>
            </a:r>
          </a:p>
          <a:p>
            <a:r>
              <a:rPr lang="en-US" dirty="0" smtClean="0"/>
              <a:t>432,500 – Postsecondary students</a:t>
            </a:r>
          </a:p>
          <a:p>
            <a:endParaRPr lang="en-US" dirty="0"/>
          </a:p>
          <a:p>
            <a:r>
              <a:rPr lang="en-US" dirty="0" smtClean="0"/>
              <a:t>Website: Colorado.gov</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15</a:t>
            </a:fld>
            <a:endParaRPr lang="en-US" dirty="0"/>
          </a:p>
        </p:txBody>
      </p:sp>
    </p:spTree>
    <p:extLst>
      <p:ext uri="{BB962C8B-B14F-4D97-AF65-F5344CB8AC3E}">
        <p14:creationId xmlns:p14="http://schemas.microsoft.com/office/powerpoint/2010/main" val="2156099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About Colorado</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16</a:t>
            </a:fld>
            <a:endParaRPr lang="en-US" dirty="0"/>
          </a:p>
        </p:txBody>
      </p:sp>
      <p:pic>
        <p:nvPicPr>
          <p:cNvPr id="19" name="Content Placeholder 18"/>
          <p:cNvPicPr>
            <a:picLocks noGrp="1" noChangeAspect="1"/>
          </p:cNvPicPr>
          <p:nvPr>
            <p:ph sz="half" idx="2"/>
          </p:nvPr>
        </p:nvPicPr>
        <p:blipFill>
          <a:blip r:embed="rId2">
            <a:extLst>
              <a:ext uri="{BEBA8EAE-BF5A-486C-A8C5-ECC9F3942E4B}">
                <a14:imgProps xmlns:a14="http://schemas.microsoft.com/office/drawing/2010/main">
                  <a14:imgLayer r:embed="rId3">
                    <a14:imgEffect>
                      <a14:backgroundRemoval t="0" b="99474" l="0" r="98947"/>
                    </a14:imgEffect>
                  </a14:imgLayer>
                </a14:imgProps>
              </a:ext>
              <a:ext uri="{28A0092B-C50C-407E-A947-70E740481C1C}">
                <a14:useLocalDpi xmlns:a14="http://schemas.microsoft.com/office/drawing/2010/main" val="0"/>
              </a:ext>
            </a:extLst>
          </a:blip>
          <a:stretch>
            <a:fillRect/>
          </a:stretch>
        </p:blipFill>
        <p:spPr>
          <a:xfrm>
            <a:off x="5105400" y="2057400"/>
            <a:ext cx="3367880" cy="3367880"/>
          </a:xfrm>
        </p:spPr>
      </p:pic>
      <p:pic>
        <p:nvPicPr>
          <p:cNvPr id="21" name="Content Placeholder 2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09600" y="2362200"/>
            <a:ext cx="3949304" cy="2632869"/>
          </a:xfrm>
        </p:spPr>
      </p:pic>
    </p:spTree>
    <p:extLst>
      <p:ext uri="{BB962C8B-B14F-4D97-AF65-F5344CB8AC3E}">
        <p14:creationId xmlns:p14="http://schemas.microsoft.com/office/powerpoint/2010/main" val="725445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Demographics</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17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854130"/>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0" y="5791199"/>
            <a:ext cx="6141489" cy="307777"/>
          </a:xfrm>
          <a:prstGeom prst="rect">
            <a:avLst/>
          </a:prstGeom>
          <a:noFill/>
        </p:spPr>
        <p:txBody>
          <a:bodyPr wrap="none" rtlCol="0">
            <a:spAutoFit/>
          </a:bodyPr>
          <a:lstStyle/>
          <a:p>
            <a:r>
              <a:rPr lang="en-US" sz="1400" dirty="0" smtClean="0"/>
              <a:t>Source: </a:t>
            </a:r>
            <a:r>
              <a:rPr lang="en-US" sz="1400" dirty="0"/>
              <a:t>2010 Census - http://dola.colorado.gov/dlg/demog/2010censusdata.html</a:t>
            </a:r>
          </a:p>
        </p:txBody>
      </p:sp>
    </p:spTree>
    <p:extLst>
      <p:ext uri="{BB962C8B-B14F-4D97-AF65-F5344CB8AC3E}">
        <p14:creationId xmlns:p14="http://schemas.microsoft.com/office/powerpoint/2010/main" val="4057428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832562451"/>
              </p:ext>
            </p:extLst>
          </p:nvPr>
        </p:nvGraphicFramePr>
        <p:xfrm>
          <a:off x="152400" y="1143000"/>
          <a:ext cx="8839200" cy="463629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Colorado Job Demographics</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18</a:t>
            </a:fld>
            <a:endParaRPr lang="en-US" dirty="0"/>
          </a:p>
        </p:txBody>
      </p:sp>
      <p:sp>
        <p:nvSpPr>
          <p:cNvPr id="7" name="TextBox 6"/>
          <p:cNvSpPr txBox="1"/>
          <p:nvPr/>
        </p:nvSpPr>
        <p:spPr>
          <a:xfrm>
            <a:off x="1524000" y="5867400"/>
            <a:ext cx="6432082" cy="307777"/>
          </a:xfrm>
          <a:prstGeom prst="rect">
            <a:avLst/>
          </a:prstGeom>
          <a:noFill/>
        </p:spPr>
        <p:txBody>
          <a:bodyPr wrap="none" rtlCol="0">
            <a:spAutoFit/>
          </a:bodyPr>
          <a:lstStyle/>
          <a:p>
            <a:r>
              <a:rPr lang="en-US" sz="1400" dirty="0" smtClean="0"/>
              <a:t>Source: </a:t>
            </a:r>
            <a:r>
              <a:rPr lang="en-US" sz="1400" dirty="0"/>
              <a:t>2010 Census - https://dola.colorado.gov/demog_webapps/jsn_parameters.jsf</a:t>
            </a:r>
          </a:p>
        </p:txBody>
      </p:sp>
    </p:spTree>
    <p:extLst>
      <p:ext uri="{BB962C8B-B14F-4D97-AF65-F5344CB8AC3E}">
        <p14:creationId xmlns:p14="http://schemas.microsoft.com/office/powerpoint/2010/main" val="3967683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p:nvPr>
        </p:nvSpPr>
        <p:spPr>
          <a:xfrm>
            <a:off x="457200" y="381000"/>
            <a:ext cx="8229600" cy="6080125"/>
          </a:xfrm>
        </p:spPr>
        <p:txBody>
          <a:bodyPr/>
          <a:lstStyle/>
          <a:p>
            <a:pPr eaLnBrk="1" hangingPunct="1">
              <a:buFontTx/>
              <a:buNone/>
            </a:pPr>
            <a:r>
              <a:rPr lang="en-US" b="1" dirty="0" smtClean="0">
                <a:latin typeface="Verdana" pitchFamily="34" charset="0"/>
              </a:rPr>
              <a:t>The Colorado Paradox &amp; Promise</a:t>
            </a:r>
          </a:p>
          <a:p>
            <a:pPr lvl="1" eaLnBrk="1" hangingPunct="1"/>
            <a:r>
              <a:rPr lang="en-US" dirty="0" smtClean="0"/>
              <a:t>Close the Achievement Gaps</a:t>
            </a:r>
          </a:p>
          <a:p>
            <a:pPr lvl="1" eaLnBrk="1" hangingPunct="1"/>
            <a:r>
              <a:rPr lang="en-US" dirty="0" smtClean="0"/>
              <a:t>Halve the Drop Out Rate</a:t>
            </a:r>
          </a:p>
          <a:p>
            <a:pPr lvl="1" eaLnBrk="1" hangingPunct="1"/>
            <a:r>
              <a:rPr lang="en-US" dirty="0" smtClean="0"/>
              <a:t>Double the number of Certificates &amp; Degrees</a:t>
            </a:r>
          </a:p>
          <a:p>
            <a:pPr lvl="1" eaLnBrk="1" hangingPunct="1"/>
            <a:r>
              <a:rPr lang="en-US" dirty="0" smtClean="0"/>
              <a:t>Increase Student and Family awareness of Career Pathways.</a:t>
            </a:r>
          </a:p>
        </p:txBody>
      </p:sp>
      <p:pic>
        <p:nvPicPr>
          <p:cNvPr id="19459" name="Picture 2" descr="Pipeline 03-23-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29000"/>
            <a:ext cx="74564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3124200" y="617220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Colorado Department of Higher Education NCCEP Capacity Building Workshop - February 5, 2013</a:t>
            </a:r>
            <a:endParaRPr lang="en-US" sz="1200" dirty="0"/>
          </a:p>
        </p:txBody>
      </p:sp>
    </p:spTree>
    <p:extLst>
      <p:ext uri="{BB962C8B-B14F-4D97-AF65-F5344CB8AC3E}">
        <p14:creationId xmlns:p14="http://schemas.microsoft.com/office/powerpoint/2010/main" val="267370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a:xfrm>
            <a:off x="1066800" y="1600200"/>
            <a:ext cx="7620000" cy="4525963"/>
          </a:xfrm>
        </p:spPr>
        <p:txBody>
          <a:bodyPr/>
          <a:lstStyle/>
          <a:p>
            <a:r>
              <a:rPr lang="en-US" dirty="0" smtClean="0"/>
              <a:t>About Colorado</a:t>
            </a:r>
          </a:p>
          <a:p>
            <a:pPr lvl="1"/>
            <a:r>
              <a:rPr lang="en-US" dirty="0" smtClean="0"/>
              <a:t>Data Tracking and Best Practices</a:t>
            </a:r>
          </a:p>
          <a:p>
            <a:r>
              <a:rPr lang="en-US" dirty="0" smtClean="0"/>
              <a:t>Opportunities</a:t>
            </a:r>
          </a:p>
          <a:p>
            <a:r>
              <a:rPr lang="en-US" dirty="0" smtClean="0"/>
              <a:t>Challenges</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2</a:t>
            </a:fld>
            <a:endParaRPr lang="en-US" dirty="0"/>
          </a:p>
        </p:txBody>
      </p:sp>
      <p:sp>
        <p:nvSpPr>
          <p:cNvPr id="10" name="Footer Placeholder 2"/>
          <p:cNvSpPr>
            <a:spLocks noGrp="1"/>
          </p:cNvSpPr>
          <p:nvPr>
            <p:ph type="ftr" sz="quarter" idx="11"/>
          </p:nvPr>
        </p:nvSpPr>
        <p:spPr>
          <a:xfrm>
            <a:off x="3124200" y="6356350"/>
            <a:ext cx="2895600" cy="365125"/>
          </a:xfrm>
        </p:spPr>
        <p:txBody>
          <a:bodyPr/>
          <a:lstStyle/>
          <a:p>
            <a:r>
              <a:rPr lang="en-US" dirty="0"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400168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Minding the Colorado Gap – Ethnicity/Race</a:t>
            </a:r>
            <a:endParaRPr lang="en-US" dirty="0"/>
          </a:p>
        </p:txBody>
      </p:sp>
      <p:pic>
        <p:nvPicPr>
          <p:cNvPr id="4098" name="Picture 2" descr="C:\Users\bbean\AppData\Local\Microsoft\Windows\Temporary Internet Files\Content.Outlook\2O3MD2BA\ethnic achievment gap.jpg"/>
          <p:cNvPicPr>
            <a:picLocks noChangeAspect="1" noChangeArrowheads="1"/>
          </p:cNvPicPr>
          <p:nvPr/>
        </p:nvPicPr>
        <p:blipFill>
          <a:blip r:embed="rId3" cstate="print"/>
          <a:srcRect/>
          <a:stretch>
            <a:fillRect/>
          </a:stretch>
        </p:blipFill>
        <p:spPr bwMode="auto">
          <a:xfrm>
            <a:off x="304800" y="1605492"/>
            <a:ext cx="8610600" cy="4185708"/>
          </a:xfrm>
          <a:prstGeom prst="rect">
            <a:avLst/>
          </a:prstGeom>
          <a:noFill/>
        </p:spPr>
      </p:pic>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20</a:t>
            </a:fld>
            <a:endParaRPr lang="en-US" dirty="0"/>
          </a:p>
        </p:txBody>
      </p:sp>
    </p:spTree>
    <p:extLst>
      <p:ext uri="{BB962C8B-B14F-4D97-AF65-F5344CB8AC3E}">
        <p14:creationId xmlns:p14="http://schemas.microsoft.com/office/powerpoint/2010/main" val="3001956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Colorado Gap - Income</a:t>
            </a:r>
            <a:endParaRPr lang="en-US" dirty="0"/>
          </a:p>
        </p:txBody>
      </p:sp>
      <p:sp>
        <p:nvSpPr>
          <p:cNvPr id="3" name="Content Placeholder 2"/>
          <p:cNvSpPr>
            <a:spLocks noGrp="1"/>
          </p:cNvSpPr>
          <p:nvPr>
            <p:ph sz="quarter" idx="1"/>
          </p:nvPr>
        </p:nvSpPr>
        <p:spPr/>
        <p:txBody>
          <a:bodyPr/>
          <a:lstStyle/>
          <a:p>
            <a:pPr>
              <a:buNone/>
            </a:pPr>
            <a:r>
              <a:rPr lang="en-US" dirty="0" smtClean="0"/>
              <a:t>	</a:t>
            </a:r>
          </a:p>
          <a:p>
            <a:endParaRPr lang="en-US" dirty="0"/>
          </a:p>
        </p:txBody>
      </p:sp>
      <p:pic>
        <p:nvPicPr>
          <p:cNvPr id="1026" name="Picture 2" descr="C:\Users\bbean\AppData\Local\Microsoft\Windows\Temporary Internet Files\Content.Outlook\2O3MD2BA\geo disparities.bmp"/>
          <p:cNvPicPr>
            <a:picLocks noChangeAspect="1" noChangeArrowheads="1"/>
          </p:cNvPicPr>
          <p:nvPr/>
        </p:nvPicPr>
        <p:blipFill>
          <a:blip r:embed="rId3" cstate="print"/>
          <a:srcRect/>
          <a:stretch>
            <a:fillRect/>
          </a:stretch>
        </p:blipFill>
        <p:spPr bwMode="auto">
          <a:xfrm>
            <a:off x="1239362" y="1325109"/>
            <a:ext cx="6629399" cy="4847091"/>
          </a:xfrm>
          <a:prstGeom prst="rect">
            <a:avLst/>
          </a:prstGeom>
          <a:noFill/>
        </p:spPr>
      </p:pic>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21</a:t>
            </a:fld>
            <a:endParaRPr lang="en-US" dirty="0"/>
          </a:p>
        </p:txBody>
      </p:sp>
    </p:spTree>
    <p:extLst>
      <p:ext uri="{BB962C8B-B14F-4D97-AF65-F5344CB8AC3E}">
        <p14:creationId xmlns:p14="http://schemas.microsoft.com/office/powerpoint/2010/main" val="116435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Percentage of Jobs in 2018 that </a:t>
            </a:r>
            <a:br>
              <a:rPr lang="en-US" sz="2400" dirty="0" smtClean="0"/>
            </a:br>
            <a:r>
              <a:rPr lang="en-US" sz="2400" dirty="0" smtClean="0"/>
              <a:t>Will Require a Postsecondary Education, by State</a:t>
            </a:r>
            <a:endParaRPr lang="en-US" sz="2400" dirty="0"/>
          </a:p>
        </p:txBody>
      </p:sp>
      <p:graphicFrame>
        <p:nvGraphicFramePr>
          <p:cNvPr id="1026" name="Chart 3"/>
          <p:cNvGraphicFramePr>
            <a:graphicFrameLocks/>
          </p:cNvGraphicFramePr>
          <p:nvPr/>
        </p:nvGraphicFramePr>
        <p:xfrm>
          <a:off x="593725" y="882650"/>
          <a:ext cx="8070850" cy="5414963"/>
        </p:xfrm>
        <a:graphic>
          <a:graphicData uri="http://schemas.openxmlformats.org/presentationml/2006/ole">
            <mc:AlternateContent xmlns:mc="http://schemas.openxmlformats.org/markup-compatibility/2006">
              <mc:Choice xmlns:v="urn:schemas-microsoft-com:vml" Requires="v">
                <p:oleObj spid="_x0000_s3128" name="Chart" r:id="rId3" imgW="8077200" imgH="5400675" progId="Excel.Sheet.8">
                  <p:embed/>
                </p:oleObj>
              </mc:Choice>
              <mc:Fallback>
                <p:oleObj name="Chart" r:id="rId3" imgW="8077200" imgH="5400675"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882650"/>
                        <a:ext cx="8070850" cy="541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22</a:t>
            </a:fld>
            <a:endParaRPr lang="en-US" dirty="0"/>
          </a:p>
        </p:txBody>
      </p:sp>
    </p:spTree>
    <p:extLst>
      <p:ext uri="{BB962C8B-B14F-4D97-AF65-F5344CB8AC3E}">
        <p14:creationId xmlns:p14="http://schemas.microsoft.com/office/powerpoint/2010/main" val="192079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lgn="ctr"/>
            <a:r>
              <a:rPr lang="en-US" sz="3600" dirty="0" smtClean="0"/>
              <a:t>B.C. – Be Closed	</a:t>
            </a:r>
            <a:endParaRPr lang="en-US" sz="3600" dirty="0"/>
          </a:p>
        </p:txBody>
      </p:sp>
      <p:sp>
        <p:nvSpPr>
          <p:cNvPr id="3" name="Text Placeholder 2"/>
          <p:cNvSpPr>
            <a:spLocks noGrp="1"/>
          </p:cNvSpPr>
          <p:nvPr>
            <p:ph type="body" sz="half" idx="3"/>
          </p:nvPr>
        </p:nvSpPr>
        <p:spPr/>
        <p:txBody>
          <a:bodyPr>
            <a:noAutofit/>
          </a:bodyPr>
          <a:lstStyle/>
          <a:p>
            <a:pPr algn="ctr"/>
            <a:r>
              <a:rPr lang="en-US" sz="3600" dirty="0" smtClean="0"/>
              <a:t>A.D. – </a:t>
            </a:r>
            <a:r>
              <a:rPr lang="en-US" sz="3200" dirty="0" smtClean="0"/>
              <a:t>Access to Data </a:t>
            </a:r>
            <a:endParaRPr lang="en-US" sz="3200" dirty="0"/>
          </a:p>
        </p:txBody>
      </p:sp>
      <p:sp>
        <p:nvSpPr>
          <p:cNvPr id="6" name="Title 5"/>
          <p:cNvSpPr>
            <a:spLocks noGrp="1"/>
          </p:cNvSpPr>
          <p:nvPr>
            <p:ph type="title"/>
          </p:nvPr>
        </p:nvSpPr>
        <p:spPr/>
        <p:txBody>
          <a:bodyPr>
            <a:normAutofit/>
          </a:bodyPr>
          <a:lstStyle/>
          <a:p>
            <a:r>
              <a:rPr lang="en-US" dirty="0" smtClean="0"/>
              <a:t>Big Data: The shifting paradigm…….</a:t>
            </a:r>
            <a:endParaRPr lang="en-US" dirty="0"/>
          </a:p>
        </p:txBody>
      </p:sp>
      <p:pic>
        <p:nvPicPr>
          <p:cNvPr id="9" name="Content Placeholder 8" descr="LB01%20-%20BRADY%20Lock%20Boxes[1].jpg"/>
          <p:cNvPicPr>
            <a:picLocks noGrp="1" noChangeAspect="1"/>
          </p:cNvPicPr>
          <p:nvPr>
            <p:ph sz="quarter" idx="2"/>
          </p:nvPr>
        </p:nvPicPr>
        <p:blipFill>
          <a:blip r:embed="rId3" cstate="print"/>
          <a:stretch>
            <a:fillRect/>
          </a:stretch>
        </p:blipFill>
        <p:spPr>
          <a:xfrm>
            <a:off x="417512" y="2457126"/>
            <a:ext cx="3810000" cy="3228975"/>
          </a:xfrm>
          <a:solidFill>
            <a:srgbClr val="C00000"/>
          </a:solidFill>
        </p:spPr>
      </p:pic>
      <p:sp>
        <p:nvSpPr>
          <p:cNvPr id="12" name="TextBox 11"/>
          <p:cNvSpPr txBox="1"/>
          <p:nvPr/>
        </p:nvSpPr>
        <p:spPr>
          <a:xfrm>
            <a:off x="6400800" y="4572000"/>
            <a:ext cx="838200" cy="381000"/>
          </a:xfrm>
          <a:prstGeom prst="rect">
            <a:avLst/>
          </a:prstGeom>
          <a:noFill/>
        </p:spPr>
        <p:txBody>
          <a:bodyPr wrap="square" rtlCol="0">
            <a:spAutoFit/>
          </a:bodyPr>
          <a:lstStyle/>
          <a:p>
            <a:r>
              <a:rPr lang="en-US" dirty="0" smtClean="0">
                <a:solidFill>
                  <a:schemeClr val="bg1"/>
                </a:solidFill>
              </a:rPr>
              <a:t>DATA</a:t>
            </a:r>
            <a:endParaRPr lang="en-US" dirty="0">
              <a:solidFill>
                <a:schemeClr val="bg1"/>
              </a:solidFill>
            </a:endParaRPr>
          </a:p>
        </p:txBody>
      </p:sp>
      <p:sp>
        <p:nvSpPr>
          <p:cNvPr id="5" name="AutoShape 2" descr="data:image/jpeg;base64,/9j/4AAQSkZJRgABAQAAAQABAAD/2wCEAAkGBhQSEBUSExQWFBUVFxQYGBgVFBYXFBcVGxgXFxgYFRUXHSceFxojGRYXIC8gJCcpLCwsFx4xNTAqNSYrLCkBCQoKDgwOGg8PGjQkHiQsLCwsKikyLC0sLSwsKSksLCwvKTEsLSwqLCkpLCwsKSwuLSwsLCwsLCwsLCwsLCwsLP/AABEIALYBBAMBIgACEQEDEQH/xAAcAAEAAgMBAQEAAAAAAAAAAAAABQYDBAcCAQj/xABHEAABAwIDBAcFBQQJAgcAAAABAAIRAwQSITEFBkFREyJhcYGRoTJCUrHBBxQjYtFykqLhFjNDgrLC0vDxNFMVJFRjk+Ly/8QAGgEBAAIDAQAAAAAAAAAAAAAAAAIDAQQFBv/EADQRAAIBAgMFBgQGAwEAAAAAAAABAgMRBBIhMUFRYXETFCIygZEFobHwQmLB0eHxM3KCI//aAAwDAQACEQMRAD8A7iiIgCIiAIsba4JIBzCyIAiIgCIiAIiIAiIgCIiAIiIAiIgCIiAIiIAiIgCIiAIsH3tuLDxWdAEREAREQBERAERUnfjeStRqCnTOERrxKyjDdje2ftCbq4pn3DP8X8wrFQrTlxXOd2L4vqkuMuqU3yebm9Yf4Vdw+DI8FJK5i5KosVCtiHasqgSCIiAIiIAiIgCIiAIiIAiIgCIiAIiIAiIgC1L26w5DU+gWW6uAxsnw7SoGpcnrPPAOPkJ+ishG+rK5ytoe7cl9w0g9VseORP1CsCobqxbi45gRMZiG/MFTm7+0Jdgh2ecl0geEKEnqSjsLCiIsEgiIgCIiAKh/aTbew/s+X/KvirG/1titp5E+o/ksojLYUjde4w1aZ4CoAe52X1K6JSf1QJzAz8Dhn0XKtmVILo1yI7wf5roW0HEtbUaYIJIPY4B+fMK6lHNKxXKWWNyXpVMJyUlSq4hKrtjtEVMjk4aj6jmFLWNTrRzSrBxepKElLYSCIioLAiIgCIiAIi+SgPqL5KSgPqIiAIiIAiIgC8vcAJOgXpaO162Gn3kD6rKV2YbsiK2je4ndnDuWk6sMJbOuGe4uE+krR2ltAMHNx0H1PYte0J6NziZLic+5pHzeF0OytTc3sNLPeeUOfIHMmT8/mVYN1aUuc7kI/wB+SrlR2YHIfVW/dWlFInmVzWbqJpERZMhERAEREAUZvFQx2zx2SpNYbqniY4cwfkiMPYcStcqsftD6/RdAtH47Rp5MZ/CSw+kKh7Qb0dyex4PhOforpu6+aDmcnVG+bQ4erVdTdpplUleLRruMGQYI0Kn9j7TxOAOThGXAjmFWb2uWtxAYjll3rBZ7aIcCaZaWkHM/y7fVdiph3Vhoc2nW7OR1FFQa2+9cwBgZOkAk6TqSV5q3189oe3pS0nWngyHPqz5QtBYCf4ml1Zu97j+FNl/lfVzGlt6qHBj7mow6y8HLIZHCPpxU/b218W46dyyqMogyOM6t1SpgnT80kvf9hDEqeyL+Rb0VR/pBe0XHp7cOYJ67T9WyB4gKTtN7aD2F2LAQJLXZHw5nsGaonhqkdUrritS2NeD0enXQk76+ZRYXvMNHn2ADiTyVZZcXN6SWHoKPA54jry9rwgdpWtb0am0a4qvJbbUz1W8XHke3meGg4q6UqYa0AAAAQANAFa1HDq22fyX8kFetyj9f4Kt/QJs4xcVsesyInu1jxXqp98tc/wDqKfEauGfL2gI/aVpcQBKhrzeu3ZIx43DUMz8zoka9Wq7NZvT9dxiVKnDVPKZNk7y0q+QOF/wu18OalZXPdpvN46aVsQZEuYTJM54yIaCDnmZWPa9K+YwdI+o1gGrXSIyjEQcj3q54KMmkpZW9zK1iWk7q/NHRHVANSB3rC7aFMa1Gfvt/VUbZew7euQDdFz5BLXDC/EBye4zzy5KXrbj24YcVV4b2mkAPHAqpYelB5ZTd+jLFVqSV1Fe5Y239M6PYe5zf1WYVAdCFze+tbChk2rWe7IgNwETnnicwDmtey2RVqumix+GXAOPVEcy4QDmOHNW9xi1mzWXNW/Ur71K9rXfJ3Om17lrG4nuDRzcQB5lU7ebfCl1W05qHPQQ08NTrxWK53OuXNnE17s4DnuOHlGIRkoDaFq6i9zXBuNurRmQDmOtOfkrcNhaDlrLM+GwhWr1UtljXF26o8ucInT/ZU4MqTRzj+JxPypjzVfoVcTtCD2/qrDW1aOX0DW/6lf8AEfDTSKcJrO5gJ658vor9salhoMHZKoFkMTx2n+a6TQZDQOQAXnt51zIiIpAIiIAiIgCIiA4/vna4Ll3apjda4nGOYpv+h/xL59pFrFQO5rQ3Uq9dg+JtRnjmR6gKxPUqMl1dy99MjDhcQDwMOj9FhtGAEuqPmTGhDZzMekqV2qz8R/J0OH94ArQpsBABE5/y+S9JCScNDjSVpMt1EWNem0P6HFhjOGO5ZHIrXrbqvYektKsH4SRnr7wyOvHzWPYu7dGtSJOJpkg4SIjuIIX2vuA4GaVw5h4ZR26tI+S5ilCEnFVGuUldG84ylFPIn0dmatbbzS8UL+2zyh4bn3jsni0+C9s2a5n41jWxt1LRm6IORb747InvXu43cvMOHpG1W5dVzjE9mIGFHHYFzTMinBHvCAIjPNr5gDs4cFfF02vDJLlti/R7Cp5/xRfXf7raWfZO9dOrTe55DHUxL/hjm08e7WclAO2PUvnVKrAKDcsOXtETExxM5kd2aiZLwXxizlzsR1PMxEkqXZvq+nTDRSYA3qgNnKJExOenqnd5Um3QWr47h2ymkquz6klsHb/RD7vdAU3sHtRDCBw7446Gea+Xu+Ze7o7WmXuJIDiDEjk0Z+JhVO4uX139LVeTMgAw0ATpAK37XbtWizDTwMEa4W4nftEgysywkb5rXlw3X+phYh2y3suO8mWbu3NxncVSAfdyPD4Gw0GVIWW6drbiS0OI1dVIPoeqPJQQpbRrEQXBhjPEGyMtBPfwWzT3Iqv/AK2rz4uc75gKmd0rSqpLhEtjxjBt8WTtfeS3piMYMcGAu8oy9VFXO/TdKdIu7XkAR3Nk8V6s9wKLPafUectS0DLwn1W+3dG31wE973fr2DyWuu6R4y+/QtfeJcEUK+qtq1A6KNB5BzDSGg9usnXMBSFvsNr2Qbyi5wmA4luGfhxGR+7xVtq7n2rszS/id+qrG2GWzXdFbtfUqTORxtnLmCXcNP1W/DEqraNO6tyX1NWVFw8U7P3MlHd66pdakyhVM6uLXZdkiR4FSbdr7QA61s0njhgjsj8RRdtubXjEMNM9ryHHvw5BaVzcXtq/r1KjW5xiJew9mLNYajWdk4yfO9/kzKbpq9ml98icdvJf/wDofU/qqleXr6tWo+o3A4nMToQIj0Vhsd6bvBjLW1GfFhIE8QXM9nONRxVXr1ACZOZJPYc8/VX4allk/Al0u/1K687xXib62Muz6eKq0cyB6qVuqmZP5Z8yT/mCj9jj8Qnk1xHfGXqQtq8d7UfEGjuGXyatL4pLVIvwUdrN3d2jirNHauhKmbm0ZqTyV0XHR0giIsgIiIAiIgCIiApv2jWs0g7kqXu/XwuafhqNPgf/AMldE3qeyrQfTa4FzQSQDJHfyXMNnGHPH5fkf0JU9xDeXLbbILT2Fv7riPlChKVw3XENeanNonFSDueE/vNBPqCq/SYBpl3L0GFalSRyK6tNlt3V2xTZja97WgwRiMDhz71Yxtqh/wB6l/8AIz9VzSi7FUwdE+pOfVJiYyMAFbNXd9+LG8Mo6YelqNbxGrddJyha9XB05TblK1+hdTxE1GyVy/Vt4bduZrMMfC7EfJsqobw7yvuD0dM4KR7Ou88j8IzH+8ks7azGdav0h0wsa8N15gS7NTljt2xZIZDC2AT0bgRkYzidJVUacKLzRg5PmtCyU5VFZySRB2O7N1WAa53Q0QZiILjxJaMye0kLb3KrsbWrUntDarDqYmB1XCeUwe4rc2rvw1oIoMNU8zLWg+PWPkO9Vra2zLgsdcXDA01HCQ2JiNHRIbkNSeGauiqlaLjVtFPZud+m/ncreSm06erW3oXK/wB7LelOeMjgwTn+1p6qu7Q2s6/bhbZlwkYXuxFw5kOAAHdJVi2Hse2NNtVjceLPE/rOnjPAGRGXJTgC0VVpUX4Ittb27fJG04TqLxPTgv3KFs3ZN9RgUmlg4gvaRx0BJHJervbN9T9sPb29GzD4OAI/4V7heK1ZrRLnBo5kgDzKz3zNK8oJ+n9mO75VaMmjm39OrjCevmBxY2OHDDz7eKz0d87ps9I5mvwDhM6eHqrbcbYs9XPpO46B/qAVjp7x2UgipSB4EtwnwJC2e1i1pQ+/YpyST/y/fuVu9v7y5piabxTIMinTcJOmYzJGfdksuydsC1EfdS0n2nuc4OPg5uQ7FcqN9Tfk17HdzgT5Kubwbyuc77tbS55OFzm8DObWkcYmXaCFCnVdX/y7Oy6tW6kpQyePNr7nit9oDSzqU3Bx+PQcjDTJ7lC1butdZPu20WnLC8locdcgGgcuPBWnYm6dOkw9IBUe7XF1g3sbPz1WxW3UtnT+Hhn4HOb8ika+GpSagvXR/UOlWmlmfps+hStqbLdb0RUbV6RjiA51J5j+8AYM8+1Q1RwLZBxaZEeefDJWPe3dilQYx1NzgXOiDh0w8wAeA81V8BEiZXWws41IZk768LGhXi4Sy2sSuxKAbid+z88R9GpXdk0cyT8v5rPZCKJPPF8g35vWtXzcByA9c/quH8RnmqnSwcbQLpuZQhhcrKoDY19To02scYcRi9lxAGkkgQBIOpU7TeCJBkHQjTwXPRuHpERZAREQBEXwlAfZVG+0zf8AZYUC1rvxXDhq2RlH5j6DPlMtvtvhTsLc1HEYyDhB/wARHIcuJgLgOwtj19vX7qlVzm29M4qrz7rSZwjgaj48InQIYLh9lu1725cXVGvdbPZVbiIim14MgMPvHQHU5lemsw3GHtcPMGFaLK5L7qjaWTGso2+Evj2GUhIw9rneZJJPFQO8VPo7px5ODvWVMgWO1fitRzDY/dd+j1BVnYZlTexBLHs5PI8HNI+bQoW8bqu38PleNjm4tWlcw9M/2mPwjm2cUZ8f0W9ZWWTi2lUrOOsudmcxmGCYzPvLBbuAg8s/lK6taVMVNrubR8lZjMS6Nklt9COHo9pfXYUGhu/d1B/UU6InjE6ETmXOkZKVsdwoINWpOQyYIBI4kn5QreFr3O06VMS+oxn7TgPmVzJY2tPSOnT7ZurDU46y16kZX3Pt3Nw4S3tDzPfnIJz4hRN5unWptIoVC5hEGm4wCOwHqzxyhSN7vvQYOriqHOMIgSO0/QLRbtC9uQDTZ0LDxORzGXWcJ8gp0+8R1k7L833cjPsXpFXfI0d39rG0qOpVg5rHGcweq7nHwkDhx71J3G/tIuwUGOquzjItb8pPktLaW5FQ0XOFVz6oh0HRxHDEcyeXDszUVseicX4VXoa4yDXQwPA1wnnza4cPLZ7PD1r1Nr37bdeNinNVp2hsXzJ8s2hXGooA8uqR83H0X3+gLHwa1V7zM5Hj3ukx5Lxbb31aT+ju6Dm8ntGTo4xofAqTr75WrWYzU/u4XY/3SMlryeIg7U42X5dfmWrsZed3/wBv2PtvuhbMECmT+09x+uS1dr7FsKbcVZjWzkM3Yj2NAMlaVTea4uZba08I+IiXDlJPVb6lZdk7lnF0l1UNV54AmPFxzPcIWEpw8Vao0+Cev8GbxlpThfm1oQAsm3NWLWm7CdS50xmTJPuecqSo7n3VrL7ao1ziIM5TzEOkFXShbtYA1jQ0DgBAWUqM8fPZFeHg9b9TMcLHa9vLT2Kjb7216XVu6Bac82yNI5y0z2O8lNbP3koVoDagDj7r+q7wB18JUk+mCIIBB4ESPJQu0Nz6FXRuA/l9nxacvKFVnoVPNHK+Wq9izLVhsd+u33IP7QLialJnJrneZj6Kn8Vu7ds3Uq7qYfiDIHWnlMCZjVaVESQvQYWmqdFJO5ya83Ko2yceIotbzw+uJ5/yLVpNxVo/NHll9Fu3eTmj4ZPlDf8AIsG71LFWb5rzOJlmqNnZoRtBI3t67qu3B0FPG2kZq4MfSYQJI6hxRhJIjj4KQ2Htb7uWAv6S1r9ajVmQ0uzwuPbOvHXXEtLeCjUsbv7y2TQrEYv/AG6umfJrso4TI4ideuadvL4BsLk/it4WtZx/rAfdovcZJ9x5nRzlQi46OF9Va2DtJ1J4tKzsWX4NQ/2jB7pPxjSFZVIwEREAUbt/btO0oOrVTAGgmC48h+vALbvr1lKm6pUOFrRJP+9T2L8378723G2b5tpbAuaXYGNByPOTpAiS7TLkAgNa8uLreHaXRU/YmS4zgp0xkXuHAAGAOM8yV06taNtadLZez2yeLuLnEderUcO75ALJsjY1LY9oLWj+JcVY6R7R1qlQ5BreOETAHjxKuG7GwOgaX1OtWqe2dQ0ahjTyHE8T4KdrK7I7dDY3b3dZZ0RTZm45vefae/i4/IDgFQt/bXDXnmF1NUL7RbXR3asIMjt3q+ZPOmx3i0tn6rX2oyKjh2lY93X5sHMvZ5zH+ILLtpx6VuQhwaZnjoV1fhz8TRoYxaJkdRcZOYwwe/8Ampy12nePbgouqOAAgNa0QO0hv1UU0AGJE5aCRPjy/VT2xq91gc22MgGSIp6kc3Z5rpYhq17L/rYadK97XfptPTdg39QTUJ7nVeEdhPFa1zuXXAk02ugz1SHE9nAqWqbX2jTAJoY+YwSdBn+Gec8Flob8xHS0S0xmAcxGsh0LRVTErWCi1+X+zZyUXpJv1NDYm8NGi7BVthRc0e0GnQZZh3WHDiVdra5bUaHMcHA8QZUHW2tZ3IwVSB2VAWkdztPIqNr7ErUD0tpUxt4gFpJH5gMnj17lq1IRqvVOMuex+pfCcqa08S5bfYucKI2vuzSryfZefeAGfeDkfmtTYu+FOqRTqxSqngT1HH8pOhngc+9WILVaqUJcGbCcKseKKmdxZ1rkx+Ux5F0aLZduLQLMJL51kFojXQRHFWNFJ4us/wARFYenwKoNy3szpXD265EuAz7GmPReauxdoDNl0J5Ekj+IFW5fCs97qPzWfVJmO7w3XXRlVba7SjOrT01AYZPcWr70G0v+4zhwp9v5f2fVTW0dt0qAl7wOQHWce4BV+tv+JinRdE61HBv8Ikq+m6tTWNNW6Irn2cNHN+5lFttLL8Rg0nq0/H3VgfbbWnKpSjtDP9CwDee+q/1VFhHMCeOkucAV7urjaLWF7jgaAS7q0RAg6Zk8lflnF+JQXWxVmi9mYp93WqOe51QhxcTJA1Ok9yy7LpzVaO0eQzWK406pkzxaBlr8ytnYrSXE5SARl29X5ldeTy0m+RzkrzNy9qe0fyDzdmf8ZUjubbzVlRN8+Q4/E/LuEn6NVn3Ht+riXkJu8j0MVZFpu7RlVjqb2hzHAhwOhBXOuhds+ubeqOltqocGF4kOYcjTfwLgD4iDzXS1pbW2Wy4pGm8ZHMEe01w0c08whk51Xp/cnMs67nGyrOH3O4Jl1vV92jUdzGjXHUCNQrru9ttz5oVoFemM+VRvB7fqq+2mHNqbOvmh7HiOxzfdqMOoIieYI7FC23S21wyxuKh6Vsusbs/2zB/ZVDxeMgRxGfJTkiKZ1dFCbN3opvZ+K5tKo04XscYhwjTm0yCDyKKBI4v9rX2ivvK33G0ktDsPVnE9xyyHMzAHDvOVo3O3Vp7FtTVqwbyq3rHI9G3Xo2n5kansAUf9ne5TNnUv/ELwf+ZfJpMdrTDveIP9o6fAHmcrluxsl13VF5X/AKsGaTDo4g+2R8IOnM58Appb2RfA3t1NgOxfe64PSu9hp1ptPEjg8jyGXEq1r4F9UW76mUrBVjfm2xUCeX0VnUXvDQxUHDv+SIPYcv2TUifyua79fkFObfp+y7kXjwnEPRygLMQ9zeYPoQforNc0TVojDEww5/s4T6tW7g55Kqua2Ijmg7FbGqtu4leK1RnxNB8Qq47ZpBzcPAKd3ZpCncMdJM9XPkf5rp4yrTnScUzSw0JRmm0X5Yq1u13tNDu8A/NZQi88mdchrndO3f7mDlgMRlGmmnYoypuQWmaVUtM9rfVh+itiLYjiasdkimVCnLcc82nubdOOKGVTnJc/rHSMyAfVZH7QvLWmGvloyzcGvHaA+T2wFf14q0g4EOAIOoIkHvC2O/OSUakU0inuqV3BtMothtO7uQeirtnl+GD3xEwtulsXaB9uvy9moRlnlk3tHktq/wBxKTjiok0nawM2znEcRqsDdj37TDa/V4HEHH+Js8le6tOX+NxXVWfuU9nNedN9Gea27VcCX3MNGZLnv78zkq390cauGlUfXmcwHYTno2TmMtTAVlO5tat/1Fcuz5kkd09UeSsWy9jU7dmGm2OZObj3lO9qlHzZnyVl7me7ub2WXN6ldtNw5Z+K6CZkNAMT2nj+q2juJS+OpPP8P/R3+ZVmRaTxdZvzG0sNTW4qVx9nrHDKoQZ1wNnuyhRe1d26ltRLjXLmSARLg4ydIkgj9F0FVnfiHU2MPFxdl+Uf/ZXUsZVclGT06IrqYemotpanO6kydDy4GFKbEMNe6CMxr2Au+gWpUsTOTvMfopS3tzToEGJOI5dpa0emJdbFV4di7M59GlLtFdGjdaMHefp/lV+3ToYaI7gqHVbNUDkGj6/VdK2NSw0gvL7zuG+iIpGCJ3i2ELmmIOGozOm/keR/KePnwVWNCnf0H2V0Cyow5OGVSlVHsvpu7Ne0dhV+Ve3p2A6pFejlXpjLh0jR7h7eR8NCpJ7mYa3nP7neelau+77Vol9zT6vSsplzK1L3KoI55gjgQQviuezN66b6YNRoxDIhwGIEagznqizlZjMiE2Vu/X2nXF1dtNO2BmnTdk6oOBI1DSOJzPARmuksYAIAgDIAaAdi9IoXJBERAFr7QZNNw7FsLzUbII5oDkNenguY/NHgcvqrHsp00wOx7fIhw/xFbV9udWfVLmmmB8RJn90D6rwy2INSmDhc0zMd4OXcVbF6lbWhGX0A5mO9Y7LaID24QXQ5pyGQgjil5YCZdLj2/p/ytrZlg+plTbI56NHedFtyfh1KIrU6EF9XmmIA8F6XPNsIiIAiIgC+QvqIAiIgCIiAKlb63gFZrTMBgz4Akk/KFdVTd7bN4qGph6hDROoECIPJW0vMV1PKVumQTln3KRvW5Bva0eQJPq8eSiqdkC8FpLTOo08lY6do5zmMkF5BM8J1B9Atmu/CUUlqQez2Y7jvcfLh9F020bDB3Kq7N3XrMqAuDO8En0hW9ggQtCxtn1ERZAXyF9RAVza24lvcVTVdja50YujcGgnmQQc/0RWNEFgiIgCIiAIiIAoDaGyKhuekpgFrh1pIEHTx4HwU+iynYw1chqO7TJmp1+zRv6lS1OmGiAAANABA8l7RHJvaEkgiIsGQiIgCIiAIiIAiIgCIiALy5s5HRekQEBe7qMLsdLqH4fdPd8PyXrZOzHiu5724QAQ3MGeHA8vmp1FJzbVmRUUndBERRJBERAEREAREQBERAEREAREQBERAEREAREQBERAEREAREQBERAEREAREQBERAEREAREQBERAEREB/9k="/>
          <p:cNvSpPr>
            <a:spLocks noChangeAspect="1" noChangeArrowheads="1"/>
          </p:cNvSpPr>
          <p:nvPr/>
        </p:nvSpPr>
        <p:spPr bwMode="auto">
          <a:xfrm>
            <a:off x="155575" y="-830263"/>
            <a:ext cx="247650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data:image/jpeg;base64,/9j/4AAQSkZJRgABAQAAAQABAAD/2wCEAAkGBhQSEBUSExQWFBUVFxQYGBgVFBYXFBcVGxgXFxgYFRUXHSceFxojGRYXIC8gJCcpLCwsFx4xNTAqNSYrLCkBCQoKDgwOGg8PGjQkHiQsLCwsKikyLC0sLSwsKSksLCwvKTEsLSwqLCkpLCwsKSwuLSwsLCwsLCwsLCwsLCwsLP/AABEIALYBBAMBIgACEQEDEQH/xAAcAAEAAgMBAQEAAAAAAAAAAAAABQYDBAcCAQj/xABHEAABAwIDBAcFBQQJAgcAAAABAAIRAwQSITEFBkFREyJhcYGRoTJCUrHBBxQjYtFykqLhFjNDgrLC0vDxNFMVJFRjk+Ly/8QAGgEBAAIDAQAAAAAAAAAAAAAAAAIDAQQFBv/EADQRAAIBAgMFBgQGAwEAAAAAAAABAgMRBBIhMUFRYXETFCIygZEFobHwQmLB0eHxM3KCI//aAAwDAQACEQMRAD8A7iiIgCIiAIsba4JIBzCyIAiIgCIiAIiIAiIgCIiAIiIAiIgCIiAIiIAiIgCIiAIsH3tuLDxWdAEREAREQBERAERUnfjeStRqCnTOERrxKyjDdje2ftCbq4pn3DP8X8wrFQrTlxXOd2L4vqkuMuqU3yebm9Yf4Vdw+DI8FJK5i5KosVCtiHasqgSCIiAIiIAiIgCIiAIiIAiIgCIiAIiIAiIgC1L26w5DU+gWW6uAxsnw7SoGpcnrPPAOPkJ+ishG+rK5ytoe7cl9w0g9VseORP1CsCobqxbi45gRMZiG/MFTm7+0Jdgh2ecl0geEKEnqSjsLCiIsEgiIgCIiAKh/aTbew/s+X/KvirG/1titp5E+o/ksojLYUjde4w1aZ4CoAe52X1K6JSf1QJzAz8Dhn0XKtmVILo1yI7wf5roW0HEtbUaYIJIPY4B+fMK6lHNKxXKWWNyXpVMJyUlSq4hKrtjtEVMjk4aj6jmFLWNTrRzSrBxepKElLYSCIioLAiIgCIiAIi+SgPqL5KSgPqIiAIiIAiIgC8vcAJOgXpaO162Gn3kD6rKV2YbsiK2je4ndnDuWk6sMJbOuGe4uE+krR2ltAMHNx0H1PYte0J6NziZLic+5pHzeF0OytTc3sNLPeeUOfIHMmT8/mVYN1aUuc7kI/wB+SrlR2YHIfVW/dWlFInmVzWbqJpERZMhERAEREAUZvFQx2zx2SpNYbqniY4cwfkiMPYcStcqsftD6/RdAtH47Rp5MZ/CSw+kKh7Qb0dyex4PhOforpu6+aDmcnVG+bQ4erVdTdpplUleLRruMGQYI0Kn9j7TxOAOThGXAjmFWb2uWtxAYjll3rBZ7aIcCaZaWkHM/y7fVdiph3Vhoc2nW7OR1FFQa2+9cwBgZOkAk6TqSV5q3189oe3pS0nWngyHPqz5QtBYCf4ml1Zu97j+FNl/lfVzGlt6qHBj7mow6y8HLIZHCPpxU/b218W46dyyqMogyOM6t1SpgnT80kvf9hDEqeyL+Rb0VR/pBe0XHp7cOYJ67T9WyB4gKTtN7aD2F2LAQJLXZHw5nsGaonhqkdUrritS2NeD0enXQk76+ZRYXvMNHn2ADiTyVZZcXN6SWHoKPA54jry9rwgdpWtb0am0a4qvJbbUz1W8XHke3meGg4q6UqYa0AAAAQANAFa1HDq22fyX8kFetyj9f4Kt/QJs4xcVsesyInu1jxXqp98tc/wDqKfEauGfL2gI/aVpcQBKhrzeu3ZIx43DUMz8zoka9Wq7NZvT9dxiVKnDVPKZNk7y0q+QOF/wu18OalZXPdpvN46aVsQZEuYTJM54yIaCDnmZWPa9K+YwdI+o1gGrXSIyjEQcj3q54KMmkpZW9zK1iWk7q/NHRHVANSB3rC7aFMa1Gfvt/VUbZew7euQDdFz5BLXDC/EBye4zzy5KXrbj24YcVV4b2mkAPHAqpYelB5ZTd+jLFVqSV1Fe5Y239M6PYe5zf1WYVAdCFze+tbChk2rWe7IgNwETnnicwDmtey2RVqumix+GXAOPVEcy4QDmOHNW9xi1mzWXNW/Ur71K9rXfJ3Om17lrG4nuDRzcQB5lU7ebfCl1W05qHPQQ08NTrxWK53OuXNnE17s4DnuOHlGIRkoDaFq6i9zXBuNurRmQDmOtOfkrcNhaDlrLM+GwhWr1UtljXF26o8ucInT/ZU4MqTRzj+JxPypjzVfoVcTtCD2/qrDW1aOX0DW/6lf8AEfDTSKcJrO5gJ658vor9salhoMHZKoFkMTx2n+a6TQZDQOQAXnt51zIiIpAIiIAiIgCIiA4/vna4Ll3apjda4nGOYpv+h/xL59pFrFQO5rQ3Uq9dg+JtRnjmR6gKxPUqMl1dy99MjDhcQDwMOj9FhtGAEuqPmTGhDZzMekqV2qz8R/J0OH94ArQpsBABE5/y+S9JCScNDjSVpMt1EWNem0P6HFhjOGO5ZHIrXrbqvYektKsH4SRnr7wyOvHzWPYu7dGtSJOJpkg4SIjuIIX2vuA4GaVw5h4ZR26tI+S5ilCEnFVGuUldG84ylFPIn0dmatbbzS8UL+2zyh4bn3jsni0+C9s2a5n41jWxt1LRm6IORb747InvXu43cvMOHpG1W5dVzjE9mIGFHHYFzTMinBHvCAIjPNr5gDs4cFfF02vDJLlti/R7Cp5/xRfXf7raWfZO9dOrTe55DHUxL/hjm08e7WclAO2PUvnVKrAKDcsOXtETExxM5kd2aiZLwXxizlzsR1PMxEkqXZvq+nTDRSYA3qgNnKJExOenqnd5Um3QWr47h2ymkquz6klsHb/RD7vdAU3sHtRDCBw7446Gea+Xu+Ze7o7WmXuJIDiDEjk0Z+JhVO4uX139LVeTMgAw0ATpAK37XbtWizDTwMEa4W4nftEgysywkb5rXlw3X+phYh2y3suO8mWbu3NxncVSAfdyPD4Gw0GVIWW6drbiS0OI1dVIPoeqPJQQpbRrEQXBhjPEGyMtBPfwWzT3Iqv/AK2rz4uc75gKmd0rSqpLhEtjxjBt8WTtfeS3piMYMcGAu8oy9VFXO/TdKdIu7XkAR3Nk8V6s9wKLPafUectS0DLwn1W+3dG31wE973fr2DyWuu6R4y+/QtfeJcEUK+qtq1A6KNB5BzDSGg9usnXMBSFvsNr2Qbyi5wmA4luGfhxGR+7xVtq7n2rszS/id+qrG2GWzXdFbtfUqTORxtnLmCXcNP1W/DEqraNO6tyX1NWVFw8U7P3MlHd66pdakyhVM6uLXZdkiR4FSbdr7QA61s0njhgjsj8RRdtubXjEMNM9ryHHvw5BaVzcXtq/r1KjW5xiJew9mLNYajWdk4yfO9/kzKbpq9ml98icdvJf/wDofU/qqleXr6tWo+o3A4nMToQIj0Vhsd6bvBjLW1GfFhIE8QXM9nONRxVXr1ACZOZJPYc8/VX4allk/Al0u/1K687xXib62Muz6eKq0cyB6qVuqmZP5Z8yT/mCj9jj8Qnk1xHfGXqQtq8d7UfEGjuGXyatL4pLVIvwUdrN3d2jirNHauhKmbm0ZqTyV0XHR0giIsgIiIAiIgCIiApv2jWs0g7kqXu/XwuafhqNPgf/AMldE3qeyrQfTa4FzQSQDJHfyXMNnGHPH5fkf0JU9xDeXLbbILT2Fv7riPlChKVw3XENeanNonFSDueE/vNBPqCq/SYBpl3L0GFalSRyK6tNlt3V2xTZja97WgwRiMDhz71Yxtqh/wB6l/8AIz9VzSi7FUwdE+pOfVJiYyMAFbNXd9+LG8Mo6YelqNbxGrddJyha9XB05TblK1+hdTxE1GyVy/Vt4bduZrMMfC7EfJsqobw7yvuD0dM4KR7Ou88j8IzH+8ks7azGdav0h0wsa8N15gS7NTljt2xZIZDC2AT0bgRkYzidJVUacKLzRg5PmtCyU5VFZySRB2O7N1WAa53Q0QZiILjxJaMye0kLb3KrsbWrUntDarDqYmB1XCeUwe4rc2rvw1oIoMNU8zLWg+PWPkO9Vra2zLgsdcXDA01HCQ2JiNHRIbkNSeGauiqlaLjVtFPZud+m/ncreSm06erW3oXK/wB7LelOeMjgwTn+1p6qu7Q2s6/bhbZlwkYXuxFw5kOAAHdJVi2Hse2NNtVjceLPE/rOnjPAGRGXJTgC0VVpUX4Ittb27fJG04TqLxPTgv3KFs3ZN9RgUmlg4gvaRx0BJHJervbN9T9sPb29GzD4OAI/4V7heK1ZrRLnBo5kgDzKz3zNK8oJ+n9mO75VaMmjm39OrjCevmBxY2OHDDz7eKz0d87ps9I5mvwDhM6eHqrbcbYs9XPpO46B/qAVjp7x2UgipSB4EtwnwJC2e1i1pQ+/YpyST/y/fuVu9v7y5piabxTIMinTcJOmYzJGfdksuydsC1EfdS0n2nuc4OPg5uQ7FcqN9Tfk17HdzgT5Kubwbyuc77tbS55OFzm8DObWkcYmXaCFCnVdX/y7Oy6tW6kpQyePNr7nit9oDSzqU3Bx+PQcjDTJ7lC1butdZPu20WnLC8locdcgGgcuPBWnYm6dOkw9IBUe7XF1g3sbPz1WxW3UtnT+Hhn4HOb8ika+GpSagvXR/UOlWmlmfps+hStqbLdb0RUbV6RjiA51J5j+8AYM8+1Q1RwLZBxaZEeefDJWPe3dilQYx1NzgXOiDh0w8wAeA81V8BEiZXWws41IZk768LGhXi4Sy2sSuxKAbid+z88R9GpXdk0cyT8v5rPZCKJPPF8g35vWtXzcByA9c/quH8RnmqnSwcbQLpuZQhhcrKoDY19To02scYcRi9lxAGkkgQBIOpU7TeCJBkHQjTwXPRuHpERZAREQBEXwlAfZVG+0zf8AZYUC1rvxXDhq2RlH5j6DPlMtvtvhTsLc1HEYyDhB/wARHIcuJgLgOwtj19vX7qlVzm29M4qrz7rSZwjgaj48InQIYLh9lu1725cXVGvdbPZVbiIim14MgMPvHQHU5lemsw3GHtcPMGFaLK5L7qjaWTGso2+Evj2GUhIw9rneZJJPFQO8VPo7px5ODvWVMgWO1fitRzDY/dd+j1BVnYZlTexBLHs5PI8HNI+bQoW8bqu38PleNjm4tWlcw9M/2mPwjm2cUZ8f0W9ZWWTi2lUrOOsudmcxmGCYzPvLBbuAg8s/lK6taVMVNrubR8lZjMS6Nklt9COHo9pfXYUGhu/d1B/UU6InjE6ETmXOkZKVsdwoINWpOQyYIBI4kn5QreFr3O06VMS+oxn7TgPmVzJY2tPSOnT7ZurDU46y16kZX3Pt3Nw4S3tDzPfnIJz4hRN5unWptIoVC5hEGm4wCOwHqzxyhSN7vvQYOriqHOMIgSO0/QLRbtC9uQDTZ0LDxORzGXWcJ8gp0+8R1k7L833cjPsXpFXfI0d39rG0qOpVg5rHGcweq7nHwkDhx71J3G/tIuwUGOquzjItb8pPktLaW5FQ0XOFVz6oh0HRxHDEcyeXDszUVseicX4VXoa4yDXQwPA1wnnza4cPLZ7PD1r1Nr37bdeNinNVp2hsXzJ8s2hXGooA8uqR83H0X3+gLHwa1V7zM5Hj3ukx5Lxbb31aT+ju6Dm8ntGTo4xofAqTr75WrWYzU/u4XY/3SMlryeIg7U42X5dfmWrsZed3/wBv2PtvuhbMECmT+09x+uS1dr7FsKbcVZjWzkM3Yj2NAMlaVTea4uZba08I+IiXDlJPVb6lZdk7lnF0l1UNV54AmPFxzPcIWEpw8Vao0+Cev8GbxlpThfm1oQAsm3NWLWm7CdS50xmTJPuecqSo7n3VrL7ao1ziIM5TzEOkFXShbtYA1jQ0DgBAWUqM8fPZFeHg9b9TMcLHa9vLT2Kjb7216XVu6Bac82yNI5y0z2O8lNbP3koVoDagDj7r+q7wB18JUk+mCIIBB4ESPJQu0Nz6FXRuA/l9nxacvKFVnoVPNHK+Wq9izLVhsd+u33IP7QLialJnJrneZj6Kn8Vu7ds3Uq7qYfiDIHWnlMCZjVaVESQvQYWmqdFJO5ya83Ko2yceIotbzw+uJ5/yLVpNxVo/NHll9Fu3eTmj4ZPlDf8AIsG71LFWb5rzOJlmqNnZoRtBI3t67qu3B0FPG2kZq4MfSYQJI6hxRhJIjj4KQ2Htb7uWAv6S1r9ajVmQ0uzwuPbOvHXXEtLeCjUsbv7y2TQrEYv/AG6umfJrso4TI4ideuadvL4BsLk/it4WtZx/rAfdovcZJ9x5nRzlQi46OF9Va2DtJ1J4tKzsWX4NQ/2jB7pPxjSFZVIwEREAUbt/btO0oOrVTAGgmC48h+vALbvr1lKm6pUOFrRJP+9T2L8378723G2b5tpbAuaXYGNByPOTpAiS7TLkAgNa8uLreHaXRU/YmS4zgp0xkXuHAAGAOM8yV06taNtadLZez2yeLuLnEderUcO75ALJsjY1LY9oLWj+JcVY6R7R1qlQ5BreOETAHjxKuG7GwOgaX1OtWqe2dQ0ahjTyHE8T4KdrK7I7dDY3b3dZZ0RTZm45vefae/i4/IDgFQt/bXDXnmF1NUL7RbXR3asIMjt3q+ZPOmx3i0tn6rX2oyKjh2lY93X5sHMvZ5zH+ILLtpx6VuQhwaZnjoV1fhz8TRoYxaJkdRcZOYwwe/8Ampy12nePbgouqOAAgNa0QO0hv1UU0AGJE5aCRPjy/VT2xq91gc22MgGSIp6kc3Z5rpYhq17L/rYadK97XfptPTdg39QTUJ7nVeEdhPFa1zuXXAk02ugz1SHE9nAqWqbX2jTAJoY+YwSdBn+Gec8Flob8xHS0S0xmAcxGsh0LRVTErWCi1+X+zZyUXpJv1NDYm8NGi7BVthRc0e0GnQZZh3WHDiVdra5bUaHMcHA8QZUHW2tZ3IwVSB2VAWkdztPIqNr7ErUD0tpUxt4gFpJH5gMnj17lq1IRqvVOMuex+pfCcqa08S5bfYucKI2vuzSryfZefeAGfeDkfmtTYu+FOqRTqxSqngT1HH8pOhngc+9WILVaqUJcGbCcKseKKmdxZ1rkx+Ux5F0aLZduLQLMJL51kFojXQRHFWNFJ4us/wARFYenwKoNy3szpXD265EuAz7GmPReauxdoDNl0J5Ekj+IFW5fCs97qPzWfVJmO7w3XXRlVba7SjOrT01AYZPcWr70G0v+4zhwp9v5f2fVTW0dt0qAl7wOQHWce4BV+tv+JinRdE61HBv8Ikq+m6tTWNNW6Irn2cNHN+5lFttLL8Rg0nq0/H3VgfbbWnKpSjtDP9CwDee+q/1VFhHMCeOkucAV7urjaLWF7jgaAS7q0RAg6Zk8lflnF+JQXWxVmi9mYp93WqOe51QhxcTJA1Ok9yy7LpzVaO0eQzWK406pkzxaBlr8ytnYrSXE5SARl29X5ldeTy0m+RzkrzNy9qe0fyDzdmf8ZUjubbzVlRN8+Q4/E/LuEn6NVn3Ht+riXkJu8j0MVZFpu7RlVjqb2hzHAhwOhBXOuhds+ubeqOltqocGF4kOYcjTfwLgD4iDzXS1pbW2Wy4pGm8ZHMEe01w0c08whk51Xp/cnMs67nGyrOH3O4Jl1vV92jUdzGjXHUCNQrru9ttz5oVoFemM+VRvB7fqq+2mHNqbOvmh7HiOxzfdqMOoIieYI7FC23S21wyxuKh6Vsusbs/2zB/ZVDxeMgRxGfJTkiKZ1dFCbN3opvZ+K5tKo04XscYhwjTm0yCDyKKBI4v9rX2ivvK33G0ktDsPVnE9xyyHMzAHDvOVo3O3Vp7FtTVqwbyq3rHI9G3Xo2n5kansAUf9ne5TNnUv/ELwf+ZfJpMdrTDveIP9o6fAHmcrluxsl13VF5X/AKsGaTDo4g+2R8IOnM58Appb2RfA3t1NgOxfe64PSu9hp1ptPEjg8jyGXEq1r4F9UW76mUrBVjfm2xUCeX0VnUXvDQxUHDv+SIPYcv2TUifyua79fkFObfp+y7kXjwnEPRygLMQ9zeYPoQforNc0TVojDEww5/s4T6tW7g55Kqua2Ijmg7FbGqtu4leK1RnxNB8Qq47ZpBzcPAKd3ZpCncMdJM9XPkf5rp4yrTnScUzSw0JRmm0X5Yq1u13tNDu8A/NZQi88mdchrndO3f7mDlgMRlGmmnYoypuQWmaVUtM9rfVh+itiLYjiasdkimVCnLcc82nubdOOKGVTnJc/rHSMyAfVZH7QvLWmGvloyzcGvHaA+T2wFf14q0g4EOAIOoIkHvC2O/OSUakU0inuqV3BtMothtO7uQeirtnl+GD3xEwtulsXaB9uvy9moRlnlk3tHktq/wBxKTjiok0nawM2znEcRqsDdj37TDa/V4HEHH+Js8le6tOX+NxXVWfuU9nNedN9Gea27VcCX3MNGZLnv78zkq390cauGlUfXmcwHYTno2TmMtTAVlO5tat/1Fcuz5kkd09UeSsWy9jU7dmGm2OZObj3lO9qlHzZnyVl7me7ub2WXN6ldtNw5Z+K6CZkNAMT2nj+q2juJS+OpPP8P/R3+ZVmRaTxdZvzG0sNTW4qVx9nrHDKoQZ1wNnuyhRe1d26ltRLjXLmSARLg4ydIkgj9F0FVnfiHU2MPFxdl+Uf/ZXUsZVclGT06IrqYemotpanO6kydDy4GFKbEMNe6CMxr2Au+gWpUsTOTvMfopS3tzToEGJOI5dpa0emJdbFV4di7M59GlLtFdGjdaMHefp/lV+3ToYaI7gqHVbNUDkGj6/VdK2NSw0gvL7zuG+iIpGCJ3i2ELmmIOGozOm/keR/KePnwVWNCnf0H2V0Cyow5OGVSlVHsvpu7Ne0dhV+Ve3p2A6pFejlXpjLh0jR7h7eR8NCpJ7mYa3nP7neelau+77Vol9zT6vSsplzK1L3KoI55gjgQQviuezN66b6YNRoxDIhwGIEagznqizlZjMiE2Vu/X2nXF1dtNO2BmnTdk6oOBI1DSOJzPARmuksYAIAgDIAaAdi9IoXJBERAFr7QZNNw7FsLzUbII5oDkNenguY/NHgcvqrHsp00wOx7fIhw/xFbV9udWfVLmmmB8RJn90D6rwy2INSmDhc0zMd4OXcVbF6lbWhGX0A5mO9Y7LaID24QXQ5pyGQgjil5YCZdLj2/p/ytrZlg+plTbI56NHedFtyfh1KIrU6EF9XmmIA8F6XPNsIiIAiIgC+QvqIAiIgCIiAKlb63gFZrTMBgz4Akk/KFdVTd7bN4qGph6hDROoECIPJW0vMV1PKVumQTln3KRvW5Bva0eQJPq8eSiqdkC8FpLTOo08lY6do5zmMkF5BM8J1B9Atmu/CUUlqQez2Y7jvcfLh9F020bDB3Kq7N3XrMqAuDO8En0hW9ggQtCxtn1ERZAXyF9RAVza24lvcVTVdja50YujcGgnmQQc/0RWNEFgiIgCIiAIiIAoDaGyKhuekpgFrh1pIEHTx4HwU+iynYw1chqO7TJmp1+zRv6lS1OmGiAAANABA8l7RHJvaEkgiIsGQiIgCIiAIiIAiIgCIiALy5s5HRekQEBe7qMLsdLqH4fdPd8PyXrZOzHiu5724QAQ3MGeHA8vmp1FJzbVmRUUndBERRJBERAEREAREQBERAEREAREQBERAEREAREQBERAEREAREQBERAEREAREQBERAEREAREQBERAEREB/9k="/>
          <p:cNvSpPr>
            <a:spLocks noChangeAspect="1" noChangeArrowheads="1"/>
          </p:cNvSpPr>
          <p:nvPr/>
        </p:nvSpPr>
        <p:spPr bwMode="auto">
          <a:xfrm>
            <a:off x="307975" y="-677863"/>
            <a:ext cx="247650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668" r="6261"/>
          <a:stretch/>
        </p:blipFill>
        <p:spPr bwMode="auto">
          <a:xfrm>
            <a:off x="4724400" y="2438400"/>
            <a:ext cx="396669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13" name="Slide Number Placeholder 12"/>
          <p:cNvSpPr>
            <a:spLocks noGrp="1"/>
          </p:cNvSpPr>
          <p:nvPr>
            <p:ph type="sldNum" sz="quarter" idx="12"/>
          </p:nvPr>
        </p:nvSpPr>
        <p:spPr/>
        <p:txBody>
          <a:bodyPr/>
          <a:lstStyle/>
          <a:p>
            <a:fld id="{345A4548-AE28-4274-9EE3-7D49BE4FD391}" type="slidenum">
              <a:rPr lang="en-US" smtClean="0"/>
              <a:t>23</a:t>
            </a:fld>
            <a:endParaRPr lang="en-US" dirty="0"/>
          </a:p>
        </p:txBody>
      </p:sp>
    </p:spTree>
    <p:extLst>
      <p:ext uri="{BB962C8B-B14F-4D97-AF65-F5344CB8AC3E}">
        <p14:creationId xmlns:p14="http://schemas.microsoft.com/office/powerpoint/2010/main" val="230914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Statewide Longitudinal Data Systems </a:t>
            </a:r>
            <a:endParaRPr lang="en-US" dirty="0"/>
          </a:p>
        </p:txBody>
      </p:sp>
      <p:pic>
        <p:nvPicPr>
          <p:cNvPr id="4" name="Content Placeholder 3" descr="SLDSLogo3a.gif"/>
          <p:cNvPicPr>
            <a:picLocks noGrp="1" noChangeAspect="1"/>
          </p:cNvPicPr>
          <p:nvPr>
            <p:ph sz="quarter" idx="1"/>
          </p:nvPr>
        </p:nvPicPr>
        <p:blipFill>
          <a:blip r:embed="rId3" cstate="print"/>
          <a:stretch>
            <a:fillRect/>
          </a:stretch>
        </p:blipFill>
        <p:spPr>
          <a:xfrm>
            <a:off x="457200" y="2209800"/>
            <a:ext cx="3285920" cy="2819400"/>
          </a:xfrm>
        </p:spPr>
      </p:pic>
      <p:sp>
        <p:nvSpPr>
          <p:cNvPr id="5" name="TextBox 4"/>
          <p:cNvSpPr txBox="1"/>
          <p:nvPr/>
        </p:nvSpPr>
        <p:spPr>
          <a:xfrm>
            <a:off x="4419600" y="1600200"/>
            <a:ext cx="4495800" cy="4801314"/>
          </a:xfrm>
          <a:prstGeom prst="rect">
            <a:avLst/>
          </a:prstGeom>
          <a:noFill/>
        </p:spPr>
        <p:txBody>
          <a:bodyPr wrap="square" rtlCol="0">
            <a:spAutoFit/>
          </a:bodyPr>
          <a:lstStyle/>
          <a:p>
            <a:pPr>
              <a:buFont typeface="Arial" pitchFamily="34" charset="0"/>
              <a:buChar char="•"/>
            </a:pPr>
            <a:r>
              <a:rPr lang="en-US" sz="2400" b="1" dirty="0" smtClean="0"/>
              <a:t>National Center for Education Statistics (NCES), specifically Institute of Education Sciences (IES). </a:t>
            </a:r>
          </a:p>
          <a:p>
            <a:pPr>
              <a:buFont typeface="Arial" pitchFamily="34" charset="0"/>
              <a:buChar char="•"/>
            </a:pPr>
            <a:r>
              <a:rPr lang="en-US" sz="2400" b="1" dirty="0" smtClean="0"/>
              <a:t>Grants – four rounds of ARRA funding</a:t>
            </a:r>
          </a:p>
          <a:p>
            <a:pPr>
              <a:buFont typeface="Arial" pitchFamily="34" charset="0"/>
              <a:buChar char="•"/>
            </a:pPr>
            <a:r>
              <a:rPr lang="en-US" sz="2400" b="1" dirty="0" smtClean="0"/>
              <a:t>41 states to date</a:t>
            </a:r>
          </a:p>
          <a:p>
            <a:pPr>
              <a:buFont typeface="Arial" pitchFamily="34" charset="0"/>
              <a:buChar char="•"/>
            </a:pPr>
            <a:r>
              <a:rPr lang="en-US" sz="2400" b="1" dirty="0" smtClean="0"/>
              <a:t>Aid state education agencies to develop and implement longitudinal data systems </a:t>
            </a:r>
          </a:p>
          <a:p>
            <a:pPr>
              <a:buFont typeface="Arial" pitchFamily="34" charset="0"/>
              <a:buChar char="•"/>
            </a:pPr>
            <a:endParaRPr lang="en-US" dirty="0"/>
          </a:p>
        </p:txBody>
      </p:sp>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24</a:t>
            </a:fld>
            <a:endParaRPr lang="en-US" dirty="0"/>
          </a:p>
        </p:txBody>
      </p:sp>
    </p:spTree>
    <p:extLst>
      <p:ext uri="{BB962C8B-B14F-4D97-AF65-F5344CB8AC3E}">
        <p14:creationId xmlns:p14="http://schemas.microsoft.com/office/powerpoint/2010/main" val="1872289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Postsecondary Student </a:t>
            </a:r>
            <a:endParaRPr lang="en-US" dirty="0"/>
          </a:p>
        </p:txBody>
      </p:sp>
      <p:sp>
        <p:nvSpPr>
          <p:cNvPr id="8" name="TextBox 7"/>
          <p:cNvSpPr txBox="1"/>
          <p:nvPr/>
        </p:nvSpPr>
        <p:spPr>
          <a:xfrm>
            <a:off x="838200" y="2971800"/>
            <a:ext cx="1752600" cy="369332"/>
          </a:xfrm>
          <a:prstGeom prst="rect">
            <a:avLst/>
          </a:prstGeom>
          <a:noFill/>
        </p:spPr>
        <p:txBody>
          <a:bodyPr wrap="square" rtlCol="0">
            <a:spAutoFit/>
          </a:bodyPr>
          <a:lstStyle/>
          <a:p>
            <a:r>
              <a:rPr lang="en-US" dirty="0" smtClean="0"/>
              <a:t>B.A. English </a:t>
            </a:r>
            <a:endParaRPr lang="en-US" dirty="0"/>
          </a:p>
        </p:txBody>
      </p:sp>
      <p:sp>
        <p:nvSpPr>
          <p:cNvPr id="9" name="TextBox 8"/>
          <p:cNvSpPr txBox="1"/>
          <p:nvPr/>
        </p:nvSpPr>
        <p:spPr>
          <a:xfrm>
            <a:off x="914400" y="3962400"/>
            <a:ext cx="2057400" cy="381000"/>
          </a:xfrm>
          <a:prstGeom prst="rect">
            <a:avLst/>
          </a:prstGeom>
          <a:noFill/>
        </p:spPr>
        <p:txBody>
          <a:bodyPr wrap="square" rtlCol="0">
            <a:spAutoFit/>
          </a:bodyPr>
          <a:lstStyle/>
          <a:p>
            <a:r>
              <a:rPr lang="en-US" dirty="0" smtClean="0"/>
              <a:t>3.04GPA</a:t>
            </a:r>
            <a:endParaRPr lang="en-US" dirty="0"/>
          </a:p>
        </p:txBody>
      </p:sp>
      <p:sp>
        <p:nvSpPr>
          <p:cNvPr id="10" name="TextBox 9"/>
          <p:cNvSpPr txBox="1"/>
          <p:nvPr/>
        </p:nvSpPr>
        <p:spPr>
          <a:xfrm>
            <a:off x="1371600" y="4724400"/>
            <a:ext cx="1752600" cy="923330"/>
          </a:xfrm>
          <a:prstGeom prst="rect">
            <a:avLst/>
          </a:prstGeom>
          <a:noFill/>
        </p:spPr>
        <p:txBody>
          <a:bodyPr wrap="square" rtlCol="0">
            <a:spAutoFit/>
          </a:bodyPr>
          <a:lstStyle/>
          <a:p>
            <a:r>
              <a:rPr lang="en-US" dirty="0" smtClean="0"/>
              <a:t>2 semesters of remediation in Math </a:t>
            </a:r>
            <a:endParaRPr lang="en-US" dirty="0"/>
          </a:p>
        </p:txBody>
      </p:sp>
      <p:sp>
        <p:nvSpPr>
          <p:cNvPr id="11" name="TextBox 10"/>
          <p:cNvSpPr txBox="1"/>
          <p:nvPr/>
        </p:nvSpPr>
        <p:spPr>
          <a:xfrm>
            <a:off x="3733800" y="5181600"/>
            <a:ext cx="1676400" cy="923330"/>
          </a:xfrm>
          <a:prstGeom prst="rect">
            <a:avLst/>
          </a:prstGeom>
          <a:noFill/>
        </p:spPr>
        <p:txBody>
          <a:bodyPr wrap="square" rtlCol="0">
            <a:spAutoFit/>
          </a:bodyPr>
          <a:lstStyle/>
          <a:p>
            <a:r>
              <a:rPr lang="en-US" dirty="0" smtClean="0"/>
              <a:t>Average per Year $4,623 Financial Aid </a:t>
            </a:r>
            <a:endParaRPr lang="en-US" dirty="0"/>
          </a:p>
        </p:txBody>
      </p:sp>
      <p:sp>
        <p:nvSpPr>
          <p:cNvPr id="12" name="TextBox 11"/>
          <p:cNvSpPr txBox="1"/>
          <p:nvPr/>
        </p:nvSpPr>
        <p:spPr>
          <a:xfrm>
            <a:off x="6096000" y="4648200"/>
            <a:ext cx="1905000" cy="1200329"/>
          </a:xfrm>
          <a:prstGeom prst="rect">
            <a:avLst/>
          </a:prstGeom>
          <a:noFill/>
        </p:spPr>
        <p:txBody>
          <a:bodyPr wrap="square" rtlCol="0">
            <a:spAutoFit/>
          </a:bodyPr>
          <a:lstStyle/>
          <a:p>
            <a:r>
              <a:rPr lang="en-US" dirty="0" smtClean="0"/>
              <a:t>Transferred from Community College</a:t>
            </a:r>
            <a:endParaRPr lang="en-US" dirty="0"/>
          </a:p>
        </p:txBody>
      </p:sp>
      <p:sp>
        <p:nvSpPr>
          <p:cNvPr id="14" name="TextBox 13"/>
          <p:cNvSpPr txBox="1"/>
          <p:nvPr/>
        </p:nvSpPr>
        <p:spPr>
          <a:xfrm>
            <a:off x="2057400" y="1828800"/>
            <a:ext cx="1676400" cy="646331"/>
          </a:xfrm>
          <a:prstGeom prst="rect">
            <a:avLst/>
          </a:prstGeom>
          <a:noFill/>
        </p:spPr>
        <p:txBody>
          <a:bodyPr wrap="square" rtlCol="0">
            <a:spAutoFit/>
          </a:bodyPr>
          <a:lstStyle/>
          <a:p>
            <a:r>
              <a:rPr lang="en-US" dirty="0" smtClean="0"/>
              <a:t>23 year old Hispanic Male </a:t>
            </a:r>
            <a:endParaRPr lang="en-US" dirty="0"/>
          </a:p>
        </p:txBody>
      </p:sp>
      <p:sp>
        <p:nvSpPr>
          <p:cNvPr id="15" name="TextBox 14"/>
          <p:cNvSpPr txBox="1"/>
          <p:nvPr/>
        </p:nvSpPr>
        <p:spPr>
          <a:xfrm>
            <a:off x="6477000" y="3276600"/>
            <a:ext cx="1828800" cy="646331"/>
          </a:xfrm>
          <a:prstGeom prst="rect">
            <a:avLst/>
          </a:prstGeom>
          <a:noFill/>
        </p:spPr>
        <p:txBody>
          <a:bodyPr wrap="square" rtlCol="0">
            <a:spAutoFit/>
          </a:bodyPr>
          <a:lstStyle/>
          <a:p>
            <a:r>
              <a:rPr lang="en-US" dirty="0" smtClean="0"/>
              <a:t>153 hours to graduate </a:t>
            </a:r>
            <a:endParaRPr lang="en-US" dirty="0"/>
          </a:p>
        </p:txBody>
      </p:sp>
      <p:sp>
        <p:nvSpPr>
          <p:cNvPr id="16" name="TextBox 15"/>
          <p:cNvSpPr txBox="1"/>
          <p:nvPr/>
        </p:nvSpPr>
        <p:spPr>
          <a:xfrm>
            <a:off x="6477000" y="2286000"/>
            <a:ext cx="1981200" cy="369332"/>
          </a:xfrm>
          <a:prstGeom prst="rect">
            <a:avLst/>
          </a:prstGeom>
          <a:noFill/>
        </p:spPr>
        <p:txBody>
          <a:bodyPr wrap="square" rtlCol="0">
            <a:spAutoFit/>
          </a:bodyPr>
          <a:lstStyle/>
          <a:p>
            <a:r>
              <a:rPr lang="en-US" dirty="0" smtClean="0"/>
              <a:t>1110 on SAT</a:t>
            </a:r>
            <a:endParaRPr lang="en-US" dirty="0"/>
          </a:p>
        </p:txBody>
      </p:sp>
      <p:sp>
        <p:nvSpPr>
          <p:cNvPr id="17" name="TextBox 16"/>
          <p:cNvSpPr txBox="1"/>
          <p:nvPr/>
        </p:nvSpPr>
        <p:spPr>
          <a:xfrm>
            <a:off x="4572000" y="1676400"/>
            <a:ext cx="1600200" cy="923330"/>
          </a:xfrm>
          <a:prstGeom prst="rect">
            <a:avLst/>
          </a:prstGeom>
          <a:noFill/>
        </p:spPr>
        <p:txBody>
          <a:bodyPr wrap="square" rtlCol="0">
            <a:spAutoFit/>
          </a:bodyPr>
          <a:lstStyle/>
          <a:p>
            <a:r>
              <a:rPr lang="en-US" dirty="0" smtClean="0"/>
              <a:t>Concurrent Enrolled in HS</a:t>
            </a:r>
            <a:endParaRPr lang="en-US" dirty="0"/>
          </a:p>
        </p:txBody>
      </p:sp>
      <p:pic>
        <p:nvPicPr>
          <p:cNvPr id="7170" name="Picture 2" descr="http://3.bp.blogspot.com/_mm7gDY4Dfiw/TT9VknWxHXI/AAAAAAAAGz4/geFkYsn5Qog/s1600/1206559775279278925nicubunu_Stick_figure_male_2.svg.hi.png"/>
          <p:cNvPicPr>
            <a:picLocks noGrp="1" noChangeAspect="1" noChangeArrowheads="1"/>
          </p:cNvPicPr>
          <p:nvPr>
            <p:ph sz="quarter" idx="1"/>
          </p:nvPr>
        </p:nvPicPr>
        <p:blipFill>
          <a:blip r:embed="rId2" cstate="print"/>
          <a:srcRect/>
          <a:stretch>
            <a:fillRect/>
          </a:stretch>
        </p:blipFill>
        <p:spPr bwMode="auto">
          <a:xfrm>
            <a:off x="3926230" y="2667000"/>
            <a:ext cx="1223278" cy="2438400"/>
          </a:xfrm>
          <a:prstGeom prst="rect">
            <a:avLst/>
          </a:prstGeom>
          <a:noFill/>
        </p:spPr>
      </p:pic>
      <p:sp>
        <p:nvSpPr>
          <p:cNvPr id="2" name="Footer Placeholder 1"/>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3" name="Slide Number Placeholder 2"/>
          <p:cNvSpPr>
            <a:spLocks noGrp="1"/>
          </p:cNvSpPr>
          <p:nvPr>
            <p:ph type="sldNum" sz="quarter" idx="12"/>
          </p:nvPr>
        </p:nvSpPr>
        <p:spPr/>
        <p:txBody>
          <a:bodyPr/>
          <a:lstStyle/>
          <a:p>
            <a:fld id="{345A4548-AE28-4274-9EE3-7D49BE4FD391}" type="slidenum">
              <a:rPr lang="en-US" smtClean="0"/>
              <a:t>25</a:t>
            </a:fld>
            <a:endParaRPr lang="en-US" dirty="0"/>
          </a:p>
        </p:txBody>
      </p:sp>
    </p:spTree>
    <p:extLst>
      <p:ext uri="{BB962C8B-B14F-4D97-AF65-F5344CB8AC3E}">
        <p14:creationId xmlns:p14="http://schemas.microsoft.com/office/powerpoint/2010/main" val="233735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and Postsecondary Link </a:t>
            </a:r>
            <a:endParaRPr lang="en-US" dirty="0"/>
          </a:p>
        </p:txBody>
      </p:sp>
      <p:sp>
        <p:nvSpPr>
          <p:cNvPr id="21" name="TextBox 20"/>
          <p:cNvSpPr txBox="1"/>
          <p:nvPr/>
        </p:nvSpPr>
        <p:spPr>
          <a:xfrm>
            <a:off x="1447800" y="3657600"/>
            <a:ext cx="1600200" cy="381000"/>
          </a:xfrm>
          <a:prstGeom prst="rect">
            <a:avLst/>
          </a:prstGeom>
          <a:noFill/>
        </p:spPr>
        <p:txBody>
          <a:bodyPr wrap="square" rtlCol="0">
            <a:spAutoFit/>
          </a:bodyPr>
          <a:lstStyle/>
          <a:p>
            <a:endParaRPr lang="en-US" dirty="0"/>
          </a:p>
        </p:txBody>
      </p:sp>
      <p:sp>
        <p:nvSpPr>
          <p:cNvPr id="22" name="TextBox 21"/>
          <p:cNvSpPr txBox="1"/>
          <p:nvPr/>
        </p:nvSpPr>
        <p:spPr>
          <a:xfrm>
            <a:off x="4267200" y="2590800"/>
            <a:ext cx="1600200" cy="381000"/>
          </a:xfrm>
          <a:prstGeom prst="rect">
            <a:avLst/>
          </a:prstGeom>
          <a:noFill/>
        </p:spPr>
        <p:txBody>
          <a:bodyPr wrap="square" rtlCol="0">
            <a:spAutoFit/>
          </a:bodyPr>
          <a:lstStyle/>
          <a:p>
            <a:endParaRPr lang="en-US" dirty="0"/>
          </a:p>
        </p:txBody>
      </p:sp>
      <p:sp>
        <p:nvSpPr>
          <p:cNvPr id="23" name="TextBox 22"/>
          <p:cNvSpPr txBox="1"/>
          <p:nvPr/>
        </p:nvSpPr>
        <p:spPr>
          <a:xfrm>
            <a:off x="2667000" y="5105400"/>
            <a:ext cx="2514600" cy="369332"/>
          </a:xfrm>
          <a:prstGeom prst="rect">
            <a:avLst/>
          </a:prstGeom>
          <a:noFill/>
        </p:spPr>
        <p:txBody>
          <a:bodyPr wrap="square" rtlCol="0">
            <a:spAutoFit/>
          </a:bodyPr>
          <a:lstStyle/>
          <a:p>
            <a:r>
              <a:rPr lang="en-US" dirty="0" smtClean="0"/>
              <a:t>Cherry Creek H.S.</a:t>
            </a:r>
            <a:endParaRPr lang="en-US" dirty="0"/>
          </a:p>
        </p:txBody>
      </p:sp>
      <p:sp>
        <p:nvSpPr>
          <p:cNvPr id="26" name="TextBox 25"/>
          <p:cNvSpPr txBox="1"/>
          <p:nvPr/>
        </p:nvSpPr>
        <p:spPr>
          <a:xfrm>
            <a:off x="6934200" y="3581400"/>
            <a:ext cx="1905000" cy="338554"/>
          </a:xfrm>
          <a:prstGeom prst="rect">
            <a:avLst/>
          </a:prstGeom>
          <a:noFill/>
        </p:spPr>
        <p:txBody>
          <a:bodyPr wrap="square" rtlCol="0">
            <a:spAutoFit/>
          </a:bodyPr>
          <a:lstStyle/>
          <a:p>
            <a:r>
              <a:rPr lang="en-US" sz="1600" b="1" dirty="0" smtClean="0"/>
              <a:t>College Student</a:t>
            </a:r>
            <a:endParaRPr lang="en-US" sz="1600" b="1" dirty="0"/>
          </a:p>
        </p:txBody>
      </p:sp>
      <p:sp>
        <p:nvSpPr>
          <p:cNvPr id="29" name="TextBox 28"/>
          <p:cNvSpPr txBox="1"/>
          <p:nvPr/>
        </p:nvSpPr>
        <p:spPr>
          <a:xfrm>
            <a:off x="1295400" y="2133600"/>
            <a:ext cx="1752600" cy="646331"/>
          </a:xfrm>
          <a:prstGeom prst="rect">
            <a:avLst/>
          </a:prstGeom>
          <a:noFill/>
        </p:spPr>
        <p:txBody>
          <a:bodyPr wrap="square" rtlCol="0">
            <a:spAutoFit/>
          </a:bodyPr>
          <a:lstStyle/>
          <a:p>
            <a:r>
              <a:rPr lang="en-US" dirty="0" smtClean="0"/>
              <a:t>600 Science CSAP Score</a:t>
            </a:r>
            <a:endParaRPr lang="en-US" dirty="0"/>
          </a:p>
        </p:txBody>
      </p:sp>
      <p:sp>
        <p:nvSpPr>
          <p:cNvPr id="30" name="TextBox 29"/>
          <p:cNvSpPr txBox="1"/>
          <p:nvPr/>
        </p:nvSpPr>
        <p:spPr>
          <a:xfrm>
            <a:off x="4724400" y="4267200"/>
            <a:ext cx="1828800" cy="381000"/>
          </a:xfrm>
          <a:prstGeom prst="rect">
            <a:avLst/>
          </a:prstGeom>
          <a:noFill/>
        </p:spPr>
        <p:txBody>
          <a:bodyPr wrap="square" rtlCol="0">
            <a:spAutoFit/>
          </a:bodyPr>
          <a:lstStyle/>
          <a:p>
            <a:r>
              <a:rPr lang="en-US" dirty="0" smtClean="0"/>
              <a:t>FRL 5 years</a:t>
            </a:r>
            <a:endParaRPr lang="en-US" dirty="0"/>
          </a:p>
        </p:txBody>
      </p:sp>
      <p:sp>
        <p:nvSpPr>
          <p:cNvPr id="36" name="TextBox 35"/>
          <p:cNvSpPr txBox="1"/>
          <p:nvPr/>
        </p:nvSpPr>
        <p:spPr>
          <a:xfrm>
            <a:off x="3657600" y="2667000"/>
            <a:ext cx="1600200" cy="646331"/>
          </a:xfrm>
          <a:prstGeom prst="rect">
            <a:avLst/>
          </a:prstGeom>
          <a:noFill/>
        </p:spPr>
        <p:txBody>
          <a:bodyPr wrap="square" rtlCol="0">
            <a:spAutoFit/>
          </a:bodyPr>
          <a:lstStyle/>
          <a:p>
            <a:r>
              <a:rPr lang="en-US" dirty="0" smtClean="0"/>
              <a:t>11</a:t>
            </a:r>
            <a:r>
              <a:rPr lang="en-US" baseline="30000" dirty="0" smtClean="0"/>
              <a:t>th</a:t>
            </a:r>
            <a:r>
              <a:rPr lang="en-US" dirty="0" smtClean="0"/>
              <a:t> Grade ACT</a:t>
            </a:r>
            <a:endParaRPr lang="en-US" dirty="0"/>
          </a:p>
        </p:txBody>
      </p:sp>
      <p:sp>
        <p:nvSpPr>
          <p:cNvPr id="37" name="TextBox 36"/>
          <p:cNvSpPr txBox="1"/>
          <p:nvPr/>
        </p:nvSpPr>
        <p:spPr>
          <a:xfrm>
            <a:off x="1524000" y="3429000"/>
            <a:ext cx="1524000" cy="381000"/>
          </a:xfrm>
          <a:prstGeom prst="rect">
            <a:avLst/>
          </a:prstGeom>
          <a:noFill/>
        </p:spPr>
        <p:txBody>
          <a:bodyPr wrap="square" rtlCol="0">
            <a:spAutoFit/>
          </a:bodyPr>
          <a:lstStyle/>
          <a:p>
            <a:r>
              <a:rPr lang="en-US" dirty="0" smtClean="0"/>
              <a:t>3.44 GPA </a:t>
            </a:r>
            <a:endParaRPr lang="en-US" dirty="0"/>
          </a:p>
        </p:txBody>
      </p:sp>
      <p:sp>
        <p:nvSpPr>
          <p:cNvPr id="38" name="TextBox 37"/>
          <p:cNvSpPr txBox="1"/>
          <p:nvPr/>
        </p:nvSpPr>
        <p:spPr>
          <a:xfrm>
            <a:off x="4724400" y="1828800"/>
            <a:ext cx="990600" cy="381000"/>
          </a:xfrm>
          <a:prstGeom prst="rect">
            <a:avLst/>
          </a:prstGeom>
          <a:noFill/>
        </p:spPr>
        <p:txBody>
          <a:bodyPr wrap="square" rtlCol="0">
            <a:spAutoFit/>
          </a:bodyPr>
          <a:lstStyle/>
          <a:p>
            <a:r>
              <a:rPr lang="en-US" dirty="0" smtClean="0"/>
              <a:t>ESL </a:t>
            </a:r>
            <a:endParaRPr lang="en-US" dirty="0"/>
          </a:p>
        </p:txBody>
      </p:sp>
      <p:sp>
        <p:nvSpPr>
          <p:cNvPr id="39" name="TextBox 38"/>
          <p:cNvSpPr txBox="1"/>
          <p:nvPr/>
        </p:nvSpPr>
        <p:spPr>
          <a:xfrm>
            <a:off x="5943600" y="5029200"/>
            <a:ext cx="1828800" cy="646331"/>
          </a:xfrm>
          <a:prstGeom prst="rect">
            <a:avLst/>
          </a:prstGeom>
          <a:noFill/>
        </p:spPr>
        <p:txBody>
          <a:bodyPr wrap="square" rtlCol="0">
            <a:spAutoFit/>
          </a:bodyPr>
          <a:lstStyle/>
          <a:p>
            <a:r>
              <a:rPr lang="en-US" dirty="0" smtClean="0"/>
              <a:t>Cherry Creek Middle School </a:t>
            </a:r>
            <a:endParaRPr lang="en-US" dirty="0"/>
          </a:p>
        </p:txBody>
      </p:sp>
      <p:cxnSp>
        <p:nvCxnSpPr>
          <p:cNvPr id="43" name="Straight Arrow Connector 42"/>
          <p:cNvCxnSpPr/>
          <p:nvPr/>
        </p:nvCxnSpPr>
        <p:spPr>
          <a:xfrm flipV="1">
            <a:off x="2895600" y="3200400"/>
            <a:ext cx="3429000" cy="14478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6146" name="Picture 2" descr="http://3.bp.blogspot.com/_mm7gDY4Dfiw/TT9VknWxHXI/AAAAAAAAGz4/geFkYsn5Qog/s1600/1206559775279278925nicubunu_Stick_figure_male_2.svg.hi.png"/>
          <p:cNvPicPr>
            <a:picLocks noChangeAspect="1" noChangeArrowheads="1"/>
          </p:cNvPicPr>
          <p:nvPr/>
        </p:nvPicPr>
        <p:blipFill>
          <a:blip r:embed="rId3" cstate="print"/>
          <a:srcRect/>
          <a:stretch>
            <a:fillRect/>
          </a:stretch>
        </p:blipFill>
        <p:spPr bwMode="auto">
          <a:xfrm>
            <a:off x="7162800" y="1524000"/>
            <a:ext cx="1066800" cy="2133600"/>
          </a:xfrm>
          <a:prstGeom prst="rect">
            <a:avLst/>
          </a:prstGeom>
          <a:noFill/>
        </p:spPr>
      </p:pic>
      <p:pic>
        <p:nvPicPr>
          <p:cNvPr id="19" name="Picture 2" descr="http://3.bp.blogspot.com/_mm7gDY4Dfiw/TT9VknWxHXI/AAAAAAAAGz4/geFkYsn5Qog/s1600/1206559775279278925nicubunu_Stick_figure_male_2.svg.hi.png"/>
          <p:cNvPicPr>
            <a:picLocks noChangeAspect="1" noChangeArrowheads="1"/>
          </p:cNvPicPr>
          <p:nvPr/>
        </p:nvPicPr>
        <p:blipFill>
          <a:blip r:embed="rId3" cstate="print"/>
          <a:srcRect/>
          <a:stretch>
            <a:fillRect/>
          </a:stretch>
        </p:blipFill>
        <p:spPr bwMode="auto">
          <a:xfrm>
            <a:off x="762000" y="3810000"/>
            <a:ext cx="1066800" cy="2133600"/>
          </a:xfrm>
          <a:prstGeom prst="rect">
            <a:avLst/>
          </a:prstGeom>
          <a:noFill/>
        </p:spPr>
      </p:pic>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26</a:t>
            </a:fld>
            <a:endParaRPr lang="en-US" dirty="0"/>
          </a:p>
        </p:txBody>
      </p:sp>
      <p:sp>
        <p:nvSpPr>
          <p:cNvPr id="27" name="TextBox 26"/>
          <p:cNvSpPr txBox="1"/>
          <p:nvPr/>
        </p:nvSpPr>
        <p:spPr>
          <a:xfrm>
            <a:off x="609600" y="5574268"/>
            <a:ext cx="1828800" cy="369332"/>
          </a:xfrm>
          <a:prstGeom prst="rect">
            <a:avLst/>
          </a:prstGeom>
          <a:noFill/>
        </p:spPr>
        <p:txBody>
          <a:bodyPr wrap="square" rtlCol="0">
            <a:spAutoFit/>
          </a:bodyPr>
          <a:lstStyle/>
          <a:p>
            <a:r>
              <a:rPr lang="en-US" b="1" dirty="0" smtClean="0"/>
              <a:t>K-12 Student </a:t>
            </a:r>
            <a:endParaRPr lang="en-US" b="1" dirty="0"/>
          </a:p>
        </p:txBody>
      </p:sp>
    </p:spTree>
    <p:extLst>
      <p:ext uri="{BB962C8B-B14F-4D97-AF65-F5344CB8AC3E}">
        <p14:creationId xmlns:p14="http://schemas.microsoft.com/office/powerpoint/2010/main" val="2145565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to Workforce</a:t>
            </a:r>
            <a:endParaRPr lang="en-US" dirty="0"/>
          </a:p>
        </p:txBody>
      </p:sp>
      <p:sp>
        <p:nvSpPr>
          <p:cNvPr id="20" name="TextBox 19"/>
          <p:cNvSpPr txBox="1"/>
          <p:nvPr/>
        </p:nvSpPr>
        <p:spPr>
          <a:xfrm>
            <a:off x="762000" y="5257800"/>
            <a:ext cx="1828800" cy="369332"/>
          </a:xfrm>
          <a:prstGeom prst="rect">
            <a:avLst/>
          </a:prstGeom>
          <a:noFill/>
        </p:spPr>
        <p:txBody>
          <a:bodyPr wrap="square" rtlCol="0">
            <a:spAutoFit/>
          </a:bodyPr>
          <a:lstStyle/>
          <a:p>
            <a:r>
              <a:rPr lang="en-US" b="1" dirty="0" smtClean="0"/>
              <a:t>K-12 Student </a:t>
            </a:r>
            <a:endParaRPr lang="en-US" b="1" dirty="0"/>
          </a:p>
        </p:txBody>
      </p:sp>
      <p:sp>
        <p:nvSpPr>
          <p:cNvPr id="21" name="Rectangle 20"/>
          <p:cNvSpPr/>
          <p:nvPr/>
        </p:nvSpPr>
        <p:spPr>
          <a:xfrm>
            <a:off x="3810000" y="3581400"/>
            <a:ext cx="1522276" cy="338554"/>
          </a:xfrm>
          <a:prstGeom prst="rect">
            <a:avLst/>
          </a:prstGeom>
        </p:spPr>
        <p:txBody>
          <a:bodyPr wrap="none">
            <a:spAutoFit/>
          </a:bodyPr>
          <a:lstStyle/>
          <a:p>
            <a:r>
              <a:rPr lang="en-US" sz="1600" b="1" dirty="0" smtClean="0"/>
              <a:t>College Student</a:t>
            </a:r>
            <a:endParaRPr lang="en-US" sz="1600" b="1" dirty="0"/>
          </a:p>
        </p:txBody>
      </p:sp>
      <p:sp>
        <p:nvSpPr>
          <p:cNvPr id="23" name="TextBox 22"/>
          <p:cNvSpPr txBox="1"/>
          <p:nvPr/>
        </p:nvSpPr>
        <p:spPr>
          <a:xfrm>
            <a:off x="7010400" y="5257800"/>
            <a:ext cx="1600200" cy="369332"/>
          </a:xfrm>
          <a:prstGeom prst="rect">
            <a:avLst/>
          </a:prstGeom>
          <a:noFill/>
        </p:spPr>
        <p:txBody>
          <a:bodyPr wrap="square" rtlCol="0">
            <a:spAutoFit/>
          </a:bodyPr>
          <a:lstStyle/>
          <a:p>
            <a:r>
              <a:rPr lang="en-US" b="1" dirty="0" smtClean="0"/>
              <a:t>Employee</a:t>
            </a:r>
            <a:endParaRPr lang="en-US" b="1" dirty="0"/>
          </a:p>
        </p:txBody>
      </p:sp>
      <p:sp>
        <p:nvSpPr>
          <p:cNvPr id="24" name="TextBox 23"/>
          <p:cNvSpPr txBox="1"/>
          <p:nvPr/>
        </p:nvSpPr>
        <p:spPr>
          <a:xfrm>
            <a:off x="3200400" y="4980801"/>
            <a:ext cx="1600200" cy="646331"/>
          </a:xfrm>
          <a:prstGeom prst="rect">
            <a:avLst/>
          </a:prstGeom>
          <a:noFill/>
        </p:spPr>
        <p:txBody>
          <a:bodyPr wrap="square" rtlCol="0">
            <a:spAutoFit/>
          </a:bodyPr>
          <a:lstStyle/>
          <a:p>
            <a:r>
              <a:rPr lang="en-US" dirty="0" smtClean="0"/>
              <a:t>Area of Employment</a:t>
            </a:r>
            <a:endParaRPr lang="en-US" dirty="0"/>
          </a:p>
        </p:txBody>
      </p:sp>
      <p:cxnSp>
        <p:nvCxnSpPr>
          <p:cNvPr id="28" name="Straight Arrow Connector 27"/>
          <p:cNvCxnSpPr/>
          <p:nvPr/>
        </p:nvCxnSpPr>
        <p:spPr>
          <a:xfrm flipV="1">
            <a:off x="2514600" y="2971800"/>
            <a:ext cx="1143000" cy="6858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5486400" y="2971800"/>
            <a:ext cx="1143000" cy="8382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2514600" y="4724400"/>
            <a:ext cx="41148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4494076" y="4934634"/>
            <a:ext cx="1676400" cy="369332"/>
          </a:xfrm>
          <a:prstGeom prst="rect">
            <a:avLst/>
          </a:prstGeom>
          <a:noFill/>
        </p:spPr>
        <p:txBody>
          <a:bodyPr wrap="square" rtlCol="0">
            <a:spAutoFit/>
          </a:bodyPr>
          <a:lstStyle/>
          <a:p>
            <a:r>
              <a:rPr lang="en-US" dirty="0" smtClean="0"/>
              <a:t>Salary Data </a:t>
            </a:r>
            <a:endParaRPr lang="en-US" dirty="0"/>
          </a:p>
        </p:txBody>
      </p:sp>
      <p:sp>
        <p:nvSpPr>
          <p:cNvPr id="42" name="TextBox 41"/>
          <p:cNvSpPr txBox="1"/>
          <p:nvPr/>
        </p:nvSpPr>
        <p:spPr>
          <a:xfrm>
            <a:off x="4800600" y="5413489"/>
            <a:ext cx="1600200" cy="646331"/>
          </a:xfrm>
          <a:prstGeom prst="rect">
            <a:avLst/>
          </a:prstGeom>
          <a:noFill/>
        </p:spPr>
        <p:txBody>
          <a:bodyPr wrap="square" rtlCol="0">
            <a:spAutoFit/>
          </a:bodyPr>
          <a:lstStyle/>
          <a:p>
            <a:r>
              <a:rPr lang="en-US" dirty="0" smtClean="0"/>
              <a:t>Employment Duration</a:t>
            </a:r>
            <a:endParaRPr lang="en-US" dirty="0"/>
          </a:p>
        </p:txBody>
      </p:sp>
      <p:pic>
        <p:nvPicPr>
          <p:cNvPr id="16" name="Picture 2" descr="http://3.bp.blogspot.com/_mm7gDY4Dfiw/TT9VknWxHXI/AAAAAAAAGz4/geFkYsn5Qog/s1600/1206559775279278925nicubunu_Stick_figure_male_2.svg.hi.png"/>
          <p:cNvPicPr>
            <a:picLocks noGrp="1" noChangeAspect="1" noChangeArrowheads="1"/>
          </p:cNvPicPr>
          <p:nvPr>
            <p:ph sz="quarter" idx="1"/>
          </p:nvPr>
        </p:nvPicPr>
        <p:blipFill>
          <a:blip r:embed="rId2" cstate="print"/>
          <a:srcRect/>
          <a:stretch>
            <a:fillRect/>
          </a:stretch>
        </p:blipFill>
        <p:spPr bwMode="auto">
          <a:xfrm>
            <a:off x="838200" y="2895600"/>
            <a:ext cx="1088879" cy="2170499"/>
          </a:xfrm>
          <a:prstGeom prst="rect">
            <a:avLst/>
          </a:prstGeom>
          <a:noFill/>
        </p:spPr>
      </p:pic>
      <p:pic>
        <p:nvPicPr>
          <p:cNvPr id="17" name="Picture 2" descr="http://3.bp.blogspot.com/_mm7gDY4Dfiw/TT9VknWxHXI/AAAAAAAAGz4/geFkYsn5Qog/s1600/1206559775279278925nicubunu_Stick_figure_male_2.svg.hi.png"/>
          <p:cNvPicPr>
            <a:picLocks noChangeAspect="1" noChangeArrowheads="1"/>
          </p:cNvPicPr>
          <p:nvPr/>
        </p:nvPicPr>
        <p:blipFill>
          <a:blip r:embed="rId2" cstate="print"/>
          <a:srcRect/>
          <a:stretch>
            <a:fillRect/>
          </a:stretch>
        </p:blipFill>
        <p:spPr bwMode="auto">
          <a:xfrm>
            <a:off x="7086600" y="2895600"/>
            <a:ext cx="1088879" cy="2170499"/>
          </a:xfrm>
          <a:prstGeom prst="rect">
            <a:avLst/>
          </a:prstGeom>
          <a:noFill/>
        </p:spPr>
      </p:pic>
      <p:pic>
        <p:nvPicPr>
          <p:cNvPr id="18" name="Picture 2" descr="http://3.bp.blogspot.com/_mm7gDY4Dfiw/TT9VknWxHXI/AAAAAAAAGz4/geFkYsn5Qog/s1600/1206559775279278925nicubunu_Stick_figure_male_2.svg.hi.png"/>
          <p:cNvPicPr>
            <a:picLocks noChangeAspect="1" noChangeArrowheads="1"/>
          </p:cNvPicPr>
          <p:nvPr/>
        </p:nvPicPr>
        <p:blipFill>
          <a:blip r:embed="rId2" cstate="print"/>
          <a:srcRect/>
          <a:stretch>
            <a:fillRect/>
          </a:stretch>
        </p:blipFill>
        <p:spPr bwMode="auto">
          <a:xfrm>
            <a:off x="4114800" y="1600200"/>
            <a:ext cx="993913" cy="1981200"/>
          </a:xfrm>
          <a:prstGeom prst="rect">
            <a:avLst/>
          </a:prstGeom>
          <a:noFill/>
        </p:spPr>
      </p:pic>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27</a:t>
            </a:fld>
            <a:endParaRPr lang="en-US" dirty="0"/>
          </a:p>
        </p:txBody>
      </p:sp>
    </p:spTree>
    <p:extLst>
      <p:ext uri="{BB962C8B-B14F-4D97-AF65-F5344CB8AC3E}">
        <p14:creationId xmlns:p14="http://schemas.microsoft.com/office/powerpoint/2010/main" val="2616192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at a Glance Search Tool </a:t>
            </a:r>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28</a:t>
            </a:fld>
            <a:endParaRPr lang="en-US" dirty="0"/>
          </a:p>
        </p:txBody>
      </p:sp>
      <p:pic>
        <p:nvPicPr>
          <p:cNvPr id="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369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121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Data Links</a:t>
            </a:r>
            <a:br>
              <a:rPr lang="en-US" dirty="0" smtClean="0"/>
            </a:br>
            <a:r>
              <a:rPr lang="en-US" dirty="0" smtClean="0"/>
              <a:t>(Legislative Action)</a:t>
            </a:r>
            <a:endParaRPr lang="en-US" dirty="0"/>
          </a:p>
        </p:txBody>
      </p:sp>
      <p:sp>
        <p:nvSpPr>
          <p:cNvPr id="3" name="Content Placeholder 2"/>
          <p:cNvSpPr>
            <a:spLocks noGrp="1"/>
          </p:cNvSpPr>
          <p:nvPr>
            <p:ph idx="1"/>
          </p:nvPr>
        </p:nvSpPr>
        <p:spPr/>
        <p:txBody>
          <a:bodyPr/>
          <a:lstStyle/>
          <a:p>
            <a:r>
              <a:rPr lang="en-US" dirty="0" smtClean="0"/>
              <a:t>2002 – required longitudinal analysis of the CSAP test, creating the SASID (CRS 22-7-603.5)</a:t>
            </a:r>
          </a:p>
          <a:p>
            <a:r>
              <a:rPr lang="en-US" dirty="0" smtClean="0"/>
              <a:t>2008 - </a:t>
            </a:r>
            <a:r>
              <a:rPr lang="en-US" dirty="0"/>
              <a:t>every postsecondary institution in Colorado must </a:t>
            </a:r>
            <a:r>
              <a:rPr lang="en-US" dirty="0" smtClean="0"/>
              <a:t>provide each </a:t>
            </a:r>
            <a:r>
              <a:rPr lang="en-US" dirty="0"/>
              <a:t>enrolled student with a unique </a:t>
            </a:r>
            <a:r>
              <a:rPr lang="en-US" dirty="0" smtClean="0"/>
              <a:t>identifier (CRS 23‐5‐127.4)</a:t>
            </a:r>
          </a:p>
          <a:p>
            <a:r>
              <a:rPr lang="en-US" dirty="0" smtClean="0"/>
              <a:t>2008 – unified data protocols, open data sharing between state agencies (HB 08-1364)</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29</a:t>
            </a:fld>
            <a:endParaRPr lang="en-US" dirty="0"/>
          </a:p>
        </p:txBody>
      </p:sp>
    </p:spTree>
    <p:extLst>
      <p:ext uri="{BB962C8B-B14F-4D97-AF65-F5344CB8AC3E}">
        <p14:creationId xmlns:p14="http://schemas.microsoft.com/office/powerpoint/2010/main" val="31272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a:xfrm>
            <a:off x="1066800" y="1600200"/>
            <a:ext cx="7620000" cy="4525963"/>
          </a:xfrm>
        </p:spPr>
        <p:txBody>
          <a:bodyPr>
            <a:normAutofit/>
          </a:bodyPr>
          <a:lstStyle/>
          <a:p>
            <a:r>
              <a:rPr lang="en-US" dirty="0" smtClean="0"/>
              <a:t>About Colorado</a:t>
            </a:r>
          </a:p>
          <a:p>
            <a:pPr lvl="1"/>
            <a:r>
              <a:rPr lang="en-US" dirty="0" smtClean="0"/>
              <a:t>Overview, Data Tracking </a:t>
            </a:r>
          </a:p>
          <a:p>
            <a:r>
              <a:rPr lang="en-US" dirty="0" smtClean="0"/>
              <a:t>Data Used in Decisions</a:t>
            </a:r>
          </a:p>
          <a:p>
            <a:pPr lvl="1"/>
            <a:r>
              <a:rPr lang="en-US" dirty="0" smtClean="0"/>
              <a:t>GEAR UP, State, National</a:t>
            </a:r>
          </a:p>
          <a:p>
            <a:r>
              <a:rPr lang="en-US" dirty="0" smtClean="0"/>
              <a:t>Best Practices</a:t>
            </a:r>
          </a:p>
          <a:p>
            <a:pPr lvl="1"/>
            <a:r>
              <a:rPr lang="en-US" dirty="0" smtClean="0"/>
              <a:t>GEAR UP, State</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3</a:t>
            </a:fld>
            <a:endParaRPr lang="en-US" dirty="0"/>
          </a:p>
        </p:txBody>
      </p:sp>
      <p:sp>
        <p:nvSpPr>
          <p:cNvPr id="10" name="Footer Placeholder 2"/>
          <p:cNvSpPr>
            <a:spLocks noGrp="1"/>
          </p:cNvSpPr>
          <p:nvPr>
            <p:ph type="ftr" sz="quarter" idx="11"/>
          </p:nvPr>
        </p:nvSpPr>
        <p:spPr>
          <a:xfrm>
            <a:off x="3124200" y="6356350"/>
            <a:ext cx="2895600" cy="365125"/>
          </a:xfrm>
        </p:spPr>
        <p:txBody>
          <a:bodyPr/>
          <a:lstStyle/>
          <a:p>
            <a:r>
              <a:rPr lang="en-US" dirty="0"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297194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30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8026400" cy="6019800"/>
          </a:xfrm>
          <a:prstGeom prst="rect">
            <a:avLst/>
          </a:prstGeom>
        </p:spPr>
      </p:pic>
      <p:sp>
        <p:nvSpPr>
          <p:cNvPr id="6" name="TextBox 5"/>
          <p:cNvSpPr txBox="1"/>
          <p:nvPr/>
        </p:nvSpPr>
        <p:spPr>
          <a:xfrm>
            <a:off x="5658371" y="191436"/>
            <a:ext cx="3115340" cy="369332"/>
          </a:xfrm>
          <a:prstGeom prst="rect">
            <a:avLst/>
          </a:prstGeom>
          <a:noFill/>
        </p:spPr>
        <p:txBody>
          <a:bodyPr wrap="none" rtlCol="0">
            <a:spAutoFit/>
          </a:bodyPr>
          <a:lstStyle/>
          <a:p>
            <a:pPr algn="r"/>
            <a:r>
              <a:rPr lang="en-US" dirty="0" smtClean="0"/>
              <a:t>Kenosha Pass, Jefferson County</a:t>
            </a:r>
            <a:endParaRPr lang="en-US" dirty="0"/>
          </a:p>
        </p:txBody>
      </p:sp>
    </p:spTree>
    <p:extLst>
      <p:ext uri="{BB962C8B-B14F-4D97-AF65-F5344CB8AC3E}">
        <p14:creationId xmlns:p14="http://schemas.microsoft.com/office/powerpoint/2010/main" val="2099560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31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10" y="560768"/>
            <a:ext cx="8382000" cy="6286500"/>
          </a:xfrm>
          <a:prstGeom prst="rect">
            <a:avLst/>
          </a:prstGeom>
        </p:spPr>
      </p:pic>
      <p:sp>
        <p:nvSpPr>
          <p:cNvPr id="7" name="TextBox 6"/>
          <p:cNvSpPr txBox="1"/>
          <p:nvPr/>
        </p:nvSpPr>
        <p:spPr>
          <a:xfrm>
            <a:off x="2590800" y="191436"/>
            <a:ext cx="6182911" cy="369332"/>
          </a:xfrm>
          <a:prstGeom prst="rect">
            <a:avLst/>
          </a:prstGeom>
          <a:noFill/>
        </p:spPr>
        <p:txBody>
          <a:bodyPr wrap="none" rtlCol="0">
            <a:spAutoFit/>
          </a:bodyPr>
          <a:lstStyle/>
          <a:p>
            <a:pPr algn="r"/>
            <a:r>
              <a:rPr lang="en-US" dirty="0" smtClean="0"/>
              <a:t>Hanging Lake, Glenwood Canyon, CO; 7,040 feet above sea level</a:t>
            </a:r>
            <a:endParaRPr lang="en-US" dirty="0"/>
          </a:p>
        </p:txBody>
      </p:sp>
    </p:spTree>
    <p:extLst>
      <p:ext uri="{BB962C8B-B14F-4D97-AF65-F5344CB8AC3E}">
        <p14:creationId xmlns:p14="http://schemas.microsoft.com/office/powerpoint/2010/main" val="963098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700213"/>
            <a:ext cx="7772400" cy="1362075"/>
          </a:xfrm>
        </p:spPr>
        <p:txBody>
          <a:bodyPr anchor="b"/>
          <a:lstStyle/>
          <a:p>
            <a:pPr algn="ctr"/>
            <a:r>
              <a:rPr lang="en-US" dirty="0" smtClean="0"/>
              <a:t>Data tracking</a:t>
            </a:r>
            <a:endParaRPr lang="en-US" dirty="0"/>
          </a:p>
        </p:txBody>
      </p:sp>
      <p:sp>
        <p:nvSpPr>
          <p:cNvPr id="9" name="Text Placeholder 8"/>
          <p:cNvSpPr>
            <a:spLocks noGrp="1"/>
          </p:cNvSpPr>
          <p:nvPr>
            <p:ph type="body" idx="1"/>
          </p:nvPr>
        </p:nvSpPr>
        <p:spPr>
          <a:xfrm>
            <a:off x="721723" y="2919413"/>
            <a:ext cx="7772400" cy="1500187"/>
          </a:xfrm>
        </p:spPr>
        <p:txBody>
          <a:bodyPr anchor="ctr">
            <a:normAutofit/>
          </a:bodyPr>
          <a:lstStyle/>
          <a:p>
            <a:pPr algn="ctr"/>
            <a:r>
              <a:rPr lang="en-US" sz="3200" dirty="0" smtClean="0"/>
              <a:t>Data Flow from GEAR UP to the Governor</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32</a:t>
            </a:fld>
            <a:endParaRPr lang="en-US" dirty="0"/>
          </a:p>
        </p:txBody>
      </p:sp>
      <p:sp>
        <p:nvSpPr>
          <p:cNvPr id="11" name="Footer Placeholder 6"/>
          <p:cNvSpPr>
            <a:spLocks noGrp="1"/>
          </p:cNvSpPr>
          <p:nvPr>
            <p:ph type="ftr" sz="quarter" idx="11"/>
          </p:nvPr>
        </p:nvSpPr>
        <p:spPr>
          <a:xfrm>
            <a:off x="3124200" y="6356350"/>
            <a:ext cx="2895600" cy="365125"/>
          </a:xfrm>
        </p:spPr>
        <p:txBody>
          <a:bodyPr/>
          <a:lstStyle/>
          <a:p>
            <a:r>
              <a:rPr lang="en-US" smtClean="0"/>
              <a:t>Colorado Department of Higher Education NCCEP Capacity Building Workshop  February 5, 2013</a:t>
            </a:r>
            <a:endParaRPr lang="en-US" dirty="0"/>
          </a:p>
        </p:txBody>
      </p:sp>
      <p:pic>
        <p:nvPicPr>
          <p:cNvPr id="4098" name="Picture 2" descr="Z:\IT Department\PROJECTS\Presentations\images for presentations\img-puzzl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03" b="89706" l="6000" r="99000"/>
                    </a14:imgEffect>
                  </a14:imgLayer>
                </a14:imgProps>
              </a:ext>
              <a:ext uri="{28A0092B-C50C-407E-A947-70E740481C1C}">
                <a14:useLocalDpi xmlns:a14="http://schemas.microsoft.com/office/drawing/2010/main" val="0"/>
              </a:ext>
            </a:extLst>
          </a:blip>
          <a:srcRect/>
          <a:stretch>
            <a:fillRect/>
          </a:stretch>
        </p:blipFill>
        <p:spPr bwMode="auto">
          <a:xfrm>
            <a:off x="3352800" y="228600"/>
            <a:ext cx="2406503" cy="218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3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Data?</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33</a:t>
            </a:fld>
            <a:endParaRPr lang="en-US" dirty="0"/>
          </a:p>
        </p:txBody>
      </p:sp>
      <p:pic>
        <p:nvPicPr>
          <p:cNvPr id="9"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905000"/>
            <a:ext cx="9070975" cy="2819400"/>
          </a:xfrm>
        </p:spPr>
      </p:pic>
    </p:spTree>
    <p:extLst>
      <p:ext uri="{BB962C8B-B14F-4D97-AF65-F5344CB8AC3E}">
        <p14:creationId xmlns:p14="http://schemas.microsoft.com/office/powerpoint/2010/main" val="3094216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3"/>
            <a:ext cx="4191000" cy="639762"/>
          </a:xfrm>
        </p:spPr>
        <p:txBody>
          <a:bodyPr/>
          <a:lstStyle/>
          <a:p>
            <a:r>
              <a:rPr lang="en-US" dirty="0" smtClean="0"/>
              <a:t>DATA	</a:t>
            </a:r>
            <a:endParaRPr lang="en-US" dirty="0"/>
          </a:p>
        </p:txBody>
      </p:sp>
      <p:sp>
        <p:nvSpPr>
          <p:cNvPr id="3" name="Text Placeholder 2"/>
          <p:cNvSpPr>
            <a:spLocks noGrp="1"/>
          </p:cNvSpPr>
          <p:nvPr>
            <p:ph type="body" sz="half" idx="3"/>
          </p:nvPr>
        </p:nvSpPr>
        <p:spPr/>
        <p:txBody>
          <a:bodyPr/>
          <a:lstStyle/>
          <a:p>
            <a:r>
              <a:rPr lang="en-US" dirty="0" smtClean="0"/>
              <a:t>INFORMATION</a:t>
            </a:r>
            <a:endParaRPr lang="en-US" dirty="0"/>
          </a:p>
        </p:txBody>
      </p:sp>
      <p:sp>
        <p:nvSpPr>
          <p:cNvPr id="4" name="Content Placeholder 3"/>
          <p:cNvSpPr>
            <a:spLocks noGrp="1"/>
          </p:cNvSpPr>
          <p:nvPr>
            <p:ph sz="quarter" idx="2"/>
          </p:nvPr>
        </p:nvSpPr>
        <p:spPr>
          <a:xfrm>
            <a:off x="377952" y="2471383"/>
            <a:ext cx="4117848" cy="3818404"/>
          </a:xfrm>
        </p:spPr>
        <p:txBody>
          <a:bodyPr/>
          <a:lstStyle/>
          <a:p>
            <a:r>
              <a:rPr lang="en-US" dirty="0" smtClean="0"/>
              <a:t>Raw input</a:t>
            </a:r>
          </a:p>
          <a:p>
            <a:r>
              <a:rPr lang="en-US" dirty="0" smtClean="0"/>
              <a:t>Qualitative or quantitative attributes </a:t>
            </a:r>
          </a:p>
          <a:p>
            <a:r>
              <a:rPr lang="en-US" dirty="0" smtClean="0"/>
              <a:t>Not significant alone </a:t>
            </a:r>
          </a:p>
          <a:p>
            <a:r>
              <a:rPr lang="en-US" dirty="0" smtClean="0"/>
              <a:t>Observations and recordings done to obtain data </a:t>
            </a:r>
            <a:endParaRPr lang="en-US" dirty="0"/>
          </a:p>
        </p:txBody>
      </p:sp>
      <p:sp>
        <p:nvSpPr>
          <p:cNvPr id="5" name="Content Placeholder 4"/>
          <p:cNvSpPr>
            <a:spLocks noGrp="1"/>
          </p:cNvSpPr>
          <p:nvPr>
            <p:ph sz="quarter" idx="4"/>
          </p:nvPr>
        </p:nvSpPr>
        <p:spPr>
          <a:xfrm>
            <a:off x="4876800" y="2471383"/>
            <a:ext cx="4038600" cy="3822192"/>
          </a:xfrm>
        </p:spPr>
        <p:txBody>
          <a:bodyPr/>
          <a:lstStyle/>
          <a:p>
            <a:r>
              <a:rPr lang="en-US" dirty="0" smtClean="0"/>
              <a:t>Derived from Data</a:t>
            </a:r>
          </a:p>
          <a:p>
            <a:r>
              <a:rPr lang="en-US" dirty="0" smtClean="0"/>
              <a:t>Information is a concept</a:t>
            </a:r>
          </a:p>
          <a:p>
            <a:r>
              <a:rPr lang="en-US" dirty="0" smtClean="0"/>
              <a:t>Significant alone</a:t>
            </a:r>
          </a:p>
          <a:p>
            <a:r>
              <a:rPr lang="en-US" dirty="0" smtClean="0"/>
              <a:t>Analysis done to obtain information </a:t>
            </a:r>
            <a:endParaRPr lang="en-US" dirty="0"/>
          </a:p>
        </p:txBody>
      </p:sp>
      <p:sp>
        <p:nvSpPr>
          <p:cNvPr id="6" name="Title 5"/>
          <p:cNvSpPr>
            <a:spLocks noGrp="1"/>
          </p:cNvSpPr>
          <p:nvPr>
            <p:ph type="title"/>
          </p:nvPr>
        </p:nvSpPr>
        <p:spPr/>
        <p:txBody>
          <a:bodyPr/>
          <a:lstStyle/>
          <a:p>
            <a:r>
              <a:rPr lang="en-US" dirty="0" smtClean="0"/>
              <a:t>Data versus Information </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34</a:t>
            </a:fld>
            <a:endParaRPr lang="en-US" dirty="0"/>
          </a:p>
        </p:txBody>
      </p:sp>
    </p:spTree>
    <p:extLst>
      <p:ext uri="{BB962C8B-B14F-4D97-AF65-F5344CB8AC3E}">
        <p14:creationId xmlns:p14="http://schemas.microsoft.com/office/powerpoint/2010/main" val="243917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85850" y="4038600"/>
            <a:ext cx="8000949" cy="12192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Aggregated Reporting, High Level System and Trend Analysis</a:t>
            </a:r>
          </a:p>
          <a:p>
            <a:pPr algn="ctr"/>
            <a:r>
              <a:rPr lang="en-US" dirty="0" smtClean="0"/>
              <a:t>Examples: IPEDS, National Comparisons</a:t>
            </a:r>
          </a:p>
        </p:txBody>
      </p:sp>
      <p:sp>
        <p:nvSpPr>
          <p:cNvPr id="43" name="Rectangle 42"/>
          <p:cNvSpPr/>
          <p:nvPr/>
        </p:nvSpPr>
        <p:spPr>
          <a:xfrm>
            <a:off x="685850" y="2791373"/>
            <a:ext cx="8000949" cy="1219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Systems Integration, Reports &amp; Analysis, Systems Policy</a:t>
            </a:r>
          </a:p>
          <a:p>
            <a:pPr algn="ctr"/>
            <a:r>
              <a:rPr lang="en-US" dirty="0" smtClean="0"/>
              <a:t>Examples: Statewide Graduation Rates, Dropout, Retention, Matriculation</a:t>
            </a:r>
          </a:p>
        </p:txBody>
      </p:sp>
      <p:sp>
        <p:nvSpPr>
          <p:cNvPr id="40" name="Rectangle 39"/>
          <p:cNvSpPr/>
          <p:nvPr/>
        </p:nvSpPr>
        <p:spPr>
          <a:xfrm>
            <a:off x="685850" y="1544147"/>
            <a:ext cx="8000949" cy="1219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Unit Record Student Data, Point on Entry</a:t>
            </a:r>
          </a:p>
          <a:p>
            <a:pPr algn="ctr"/>
            <a:r>
              <a:rPr lang="en-US" dirty="0" smtClean="0"/>
              <a:t>Examples: Demographic, Academic, Services</a:t>
            </a:r>
            <a:endParaRPr lang="en-US" dirty="0"/>
          </a:p>
        </p:txBody>
      </p:sp>
      <p:sp>
        <p:nvSpPr>
          <p:cNvPr id="6" name="Title 5"/>
          <p:cNvSpPr>
            <a:spLocks noGrp="1"/>
          </p:cNvSpPr>
          <p:nvPr>
            <p:ph type="title"/>
          </p:nvPr>
        </p:nvSpPr>
        <p:spPr/>
        <p:txBody>
          <a:bodyPr>
            <a:normAutofit fontScale="90000"/>
          </a:bodyPr>
          <a:lstStyle/>
          <a:p>
            <a:r>
              <a:rPr lang="en-US" dirty="0" smtClean="0"/>
              <a:t>Downstream Data Flow – State View </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35</a:t>
            </a:fld>
            <a:endParaRPr lang="en-US" dirty="0"/>
          </a:p>
        </p:txBody>
      </p:sp>
      <p:sp>
        <p:nvSpPr>
          <p:cNvPr id="45" name="TextBox 44"/>
          <p:cNvSpPr txBox="1"/>
          <p:nvPr/>
        </p:nvSpPr>
        <p:spPr>
          <a:xfrm>
            <a:off x="723900" y="1600200"/>
            <a:ext cx="633956" cy="369332"/>
          </a:xfrm>
          <a:prstGeom prst="rect">
            <a:avLst/>
          </a:prstGeom>
          <a:noFill/>
        </p:spPr>
        <p:txBody>
          <a:bodyPr wrap="none" rtlCol="0">
            <a:spAutoFit/>
          </a:bodyPr>
          <a:lstStyle/>
          <a:p>
            <a:r>
              <a:rPr lang="en-US" b="1" dirty="0" smtClean="0">
                <a:solidFill>
                  <a:schemeClr val="bg1"/>
                </a:solidFill>
              </a:rPr>
              <a:t>Data</a:t>
            </a:r>
            <a:endParaRPr lang="en-US" b="1" dirty="0">
              <a:solidFill>
                <a:schemeClr val="bg1"/>
              </a:solidFill>
            </a:endParaRPr>
          </a:p>
        </p:txBody>
      </p:sp>
      <p:sp>
        <p:nvSpPr>
          <p:cNvPr id="46" name="TextBox 45"/>
          <p:cNvSpPr txBox="1"/>
          <p:nvPr/>
        </p:nvSpPr>
        <p:spPr>
          <a:xfrm>
            <a:off x="723900" y="2863334"/>
            <a:ext cx="1325619" cy="369332"/>
          </a:xfrm>
          <a:prstGeom prst="rect">
            <a:avLst/>
          </a:prstGeom>
          <a:noFill/>
        </p:spPr>
        <p:txBody>
          <a:bodyPr wrap="none" rtlCol="0">
            <a:spAutoFit/>
          </a:bodyPr>
          <a:lstStyle/>
          <a:p>
            <a:r>
              <a:rPr lang="en-US" b="1" dirty="0" smtClean="0">
                <a:solidFill>
                  <a:schemeClr val="bg1"/>
                </a:solidFill>
              </a:rPr>
              <a:t>Information</a:t>
            </a:r>
            <a:endParaRPr lang="en-US" b="1" dirty="0">
              <a:solidFill>
                <a:schemeClr val="bg1"/>
              </a:solidFill>
            </a:endParaRPr>
          </a:p>
        </p:txBody>
      </p:sp>
      <p:sp>
        <p:nvSpPr>
          <p:cNvPr id="47" name="TextBox 46"/>
          <p:cNvSpPr txBox="1"/>
          <p:nvPr/>
        </p:nvSpPr>
        <p:spPr>
          <a:xfrm>
            <a:off x="723900" y="4082534"/>
            <a:ext cx="1301959" cy="369332"/>
          </a:xfrm>
          <a:prstGeom prst="rect">
            <a:avLst/>
          </a:prstGeom>
          <a:noFill/>
        </p:spPr>
        <p:txBody>
          <a:bodyPr wrap="none" rtlCol="0">
            <a:spAutoFit/>
          </a:bodyPr>
          <a:lstStyle/>
          <a:p>
            <a:r>
              <a:rPr lang="en-US" b="1" dirty="0" smtClean="0">
                <a:solidFill>
                  <a:schemeClr val="bg1"/>
                </a:solidFill>
              </a:rPr>
              <a:t>Compliance</a:t>
            </a:r>
            <a:endParaRPr lang="en-US" b="1" dirty="0">
              <a:solidFill>
                <a:schemeClr val="bg1"/>
              </a:solidFill>
            </a:endParaRPr>
          </a:p>
        </p:txBody>
      </p:sp>
      <p:sp>
        <p:nvSpPr>
          <p:cNvPr id="50" name="Down Arrow 49"/>
          <p:cNvSpPr/>
          <p:nvPr/>
        </p:nvSpPr>
        <p:spPr>
          <a:xfrm>
            <a:off x="4114800" y="2438400"/>
            <a:ext cx="838200"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Down Arrow 50"/>
          <p:cNvSpPr/>
          <p:nvPr/>
        </p:nvSpPr>
        <p:spPr>
          <a:xfrm>
            <a:off x="4114800" y="3733800"/>
            <a:ext cx="838200"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6" grpId="0"/>
      <p:bldP spid="47" grpId="0"/>
      <p:bldP spid="50" grpId="0" animBg="1"/>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85850" y="4038600"/>
            <a:ext cx="8000949" cy="12192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3" name="Rectangle 42"/>
          <p:cNvSpPr/>
          <p:nvPr/>
        </p:nvSpPr>
        <p:spPr>
          <a:xfrm>
            <a:off x="685850" y="2791373"/>
            <a:ext cx="8000949" cy="1219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0" name="Rectangle 39"/>
          <p:cNvSpPr/>
          <p:nvPr/>
        </p:nvSpPr>
        <p:spPr>
          <a:xfrm>
            <a:off x="685850" y="1544147"/>
            <a:ext cx="8000949" cy="1219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itle 5"/>
          <p:cNvSpPr>
            <a:spLocks noGrp="1"/>
          </p:cNvSpPr>
          <p:nvPr>
            <p:ph type="title"/>
          </p:nvPr>
        </p:nvSpPr>
        <p:spPr/>
        <p:txBody>
          <a:bodyPr>
            <a:normAutofit fontScale="90000"/>
          </a:bodyPr>
          <a:lstStyle/>
          <a:p>
            <a:r>
              <a:rPr lang="en-US" dirty="0" smtClean="0"/>
              <a:t>Downstream Data Flow – State View </a:t>
            </a:r>
            <a:br>
              <a:rPr lang="en-US" dirty="0" smtClean="0"/>
            </a:br>
            <a:r>
              <a:rPr lang="en-US" dirty="0" smtClean="0"/>
              <a:t>(Non-GEAR UP Students)</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36</a:t>
            </a:fld>
            <a:endParaRPr lang="en-US" dirty="0"/>
          </a:p>
        </p:txBody>
      </p:sp>
      <p:sp>
        <p:nvSpPr>
          <p:cNvPr id="10" name="Rectangle 9"/>
          <p:cNvSpPr/>
          <p:nvPr/>
        </p:nvSpPr>
        <p:spPr>
          <a:xfrm>
            <a:off x="2221606"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High School</a:t>
            </a:r>
            <a:endParaRPr lang="en-US" dirty="0"/>
          </a:p>
        </p:txBody>
      </p:sp>
      <p:sp>
        <p:nvSpPr>
          <p:cNvPr id="11" name="Rectangle 10"/>
          <p:cNvSpPr/>
          <p:nvPr/>
        </p:nvSpPr>
        <p:spPr>
          <a:xfrm>
            <a:off x="3733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School District</a:t>
            </a:r>
            <a:endParaRPr lang="en-US" dirty="0"/>
          </a:p>
        </p:txBody>
      </p:sp>
      <p:sp>
        <p:nvSpPr>
          <p:cNvPr id="12" name="Rectangle 11"/>
          <p:cNvSpPr/>
          <p:nvPr/>
        </p:nvSpPr>
        <p:spPr>
          <a:xfrm>
            <a:off x="2209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CO Dept of Education</a:t>
            </a:r>
            <a:endParaRPr lang="en-US" dirty="0"/>
          </a:p>
        </p:txBody>
      </p:sp>
      <p:sp>
        <p:nvSpPr>
          <p:cNvPr id="33" name="Rectangle 32"/>
          <p:cNvSpPr/>
          <p:nvPr/>
        </p:nvSpPr>
        <p:spPr>
          <a:xfrm>
            <a:off x="5257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State Agencies</a:t>
            </a:r>
            <a:endParaRPr lang="en-US" dirty="0"/>
          </a:p>
        </p:txBody>
      </p:sp>
      <p:sp>
        <p:nvSpPr>
          <p:cNvPr id="34" name="Rectangle 33"/>
          <p:cNvSpPr/>
          <p:nvPr/>
        </p:nvSpPr>
        <p:spPr>
          <a:xfrm>
            <a:off x="3733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CO Dept of Higher Ed</a:t>
            </a:r>
            <a:endParaRPr lang="en-US" dirty="0"/>
          </a:p>
        </p:txBody>
      </p:sp>
      <p:sp>
        <p:nvSpPr>
          <p:cNvPr id="35" name="Rectangle 34"/>
          <p:cNvSpPr/>
          <p:nvPr/>
        </p:nvSpPr>
        <p:spPr>
          <a:xfrm>
            <a:off x="2221606" y="42672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Legislature/ Governor</a:t>
            </a:r>
            <a:endParaRPr lang="en-US" dirty="0"/>
          </a:p>
        </p:txBody>
      </p:sp>
      <p:sp>
        <p:nvSpPr>
          <p:cNvPr id="36" name="Rectangle 35"/>
          <p:cNvSpPr/>
          <p:nvPr/>
        </p:nvSpPr>
        <p:spPr>
          <a:xfrm>
            <a:off x="3733800" y="42672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Federal (IPEDS)</a:t>
            </a:r>
            <a:endParaRPr lang="en-US" dirty="0"/>
          </a:p>
        </p:txBody>
      </p:sp>
      <p:sp>
        <p:nvSpPr>
          <p:cNvPr id="45" name="TextBox 44"/>
          <p:cNvSpPr txBox="1"/>
          <p:nvPr/>
        </p:nvSpPr>
        <p:spPr>
          <a:xfrm>
            <a:off x="723900" y="1600200"/>
            <a:ext cx="633956" cy="369332"/>
          </a:xfrm>
          <a:prstGeom prst="rect">
            <a:avLst/>
          </a:prstGeom>
          <a:noFill/>
        </p:spPr>
        <p:txBody>
          <a:bodyPr wrap="none" rtlCol="0">
            <a:spAutoFit/>
          </a:bodyPr>
          <a:lstStyle/>
          <a:p>
            <a:r>
              <a:rPr lang="en-US" b="1" dirty="0" smtClean="0">
                <a:solidFill>
                  <a:schemeClr val="bg1"/>
                </a:solidFill>
              </a:rPr>
              <a:t>Data</a:t>
            </a:r>
            <a:endParaRPr lang="en-US" b="1" dirty="0">
              <a:solidFill>
                <a:schemeClr val="bg1"/>
              </a:solidFill>
            </a:endParaRPr>
          </a:p>
        </p:txBody>
      </p:sp>
      <p:sp>
        <p:nvSpPr>
          <p:cNvPr id="46" name="TextBox 45"/>
          <p:cNvSpPr txBox="1"/>
          <p:nvPr/>
        </p:nvSpPr>
        <p:spPr>
          <a:xfrm>
            <a:off x="723900" y="2863334"/>
            <a:ext cx="1325619" cy="369332"/>
          </a:xfrm>
          <a:prstGeom prst="rect">
            <a:avLst/>
          </a:prstGeom>
          <a:noFill/>
        </p:spPr>
        <p:txBody>
          <a:bodyPr wrap="none" rtlCol="0">
            <a:spAutoFit/>
          </a:bodyPr>
          <a:lstStyle/>
          <a:p>
            <a:r>
              <a:rPr lang="en-US" b="1" dirty="0" smtClean="0">
                <a:solidFill>
                  <a:schemeClr val="bg1"/>
                </a:solidFill>
              </a:rPr>
              <a:t>Information</a:t>
            </a:r>
            <a:endParaRPr lang="en-US" b="1" dirty="0">
              <a:solidFill>
                <a:schemeClr val="bg1"/>
              </a:solidFill>
            </a:endParaRPr>
          </a:p>
        </p:txBody>
      </p:sp>
      <p:sp>
        <p:nvSpPr>
          <p:cNvPr id="47" name="TextBox 46"/>
          <p:cNvSpPr txBox="1"/>
          <p:nvPr/>
        </p:nvSpPr>
        <p:spPr>
          <a:xfrm>
            <a:off x="723900" y="4082534"/>
            <a:ext cx="1301959" cy="369332"/>
          </a:xfrm>
          <a:prstGeom prst="rect">
            <a:avLst/>
          </a:prstGeom>
          <a:noFill/>
        </p:spPr>
        <p:txBody>
          <a:bodyPr wrap="none" rtlCol="0">
            <a:spAutoFit/>
          </a:bodyPr>
          <a:lstStyle/>
          <a:p>
            <a:r>
              <a:rPr lang="en-US" b="1" dirty="0" smtClean="0">
                <a:solidFill>
                  <a:schemeClr val="bg1"/>
                </a:solidFill>
              </a:rPr>
              <a:t>Compliance</a:t>
            </a:r>
            <a:endParaRPr lang="en-US" b="1" dirty="0">
              <a:solidFill>
                <a:schemeClr val="bg1"/>
              </a:solidFill>
            </a:endParaRPr>
          </a:p>
        </p:txBody>
      </p:sp>
      <p:sp>
        <p:nvSpPr>
          <p:cNvPr id="48" name="Rectangle 47"/>
          <p:cNvSpPr/>
          <p:nvPr/>
        </p:nvSpPr>
        <p:spPr>
          <a:xfrm>
            <a:off x="5257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IHE (College)</a:t>
            </a:r>
            <a:endParaRPr lang="en-US" dirty="0"/>
          </a:p>
        </p:txBody>
      </p:sp>
      <p:sp>
        <p:nvSpPr>
          <p:cNvPr id="49" name="Rectangle 48"/>
          <p:cNvSpPr/>
          <p:nvPr/>
        </p:nvSpPr>
        <p:spPr>
          <a:xfrm>
            <a:off x="6781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NSC</a:t>
            </a:r>
            <a:endParaRPr lang="en-US" dirty="0"/>
          </a:p>
        </p:txBody>
      </p:sp>
    </p:spTree>
    <p:extLst>
      <p:ext uri="{BB962C8B-B14F-4D97-AF65-F5344CB8AC3E}">
        <p14:creationId xmlns:p14="http://schemas.microsoft.com/office/powerpoint/2010/main" val="2073898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85850" y="4038600"/>
            <a:ext cx="8000949" cy="12192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3" name="Rectangle 42"/>
          <p:cNvSpPr/>
          <p:nvPr/>
        </p:nvSpPr>
        <p:spPr>
          <a:xfrm>
            <a:off x="685850" y="2791373"/>
            <a:ext cx="8000949" cy="1219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0" name="Rectangle 39"/>
          <p:cNvSpPr/>
          <p:nvPr/>
        </p:nvSpPr>
        <p:spPr>
          <a:xfrm>
            <a:off x="685850" y="1544147"/>
            <a:ext cx="8000949" cy="1219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itle 5"/>
          <p:cNvSpPr>
            <a:spLocks noGrp="1"/>
          </p:cNvSpPr>
          <p:nvPr>
            <p:ph type="title"/>
          </p:nvPr>
        </p:nvSpPr>
        <p:spPr/>
        <p:txBody>
          <a:bodyPr>
            <a:normAutofit fontScale="90000"/>
          </a:bodyPr>
          <a:lstStyle/>
          <a:p>
            <a:r>
              <a:rPr lang="en-US" dirty="0" smtClean="0"/>
              <a:t>Downstream Data Flow – State View </a:t>
            </a:r>
            <a:br>
              <a:rPr lang="en-US" dirty="0" smtClean="0"/>
            </a:br>
            <a:r>
              <a:rPr lang="en-US" dirty="0" smtClean="0"/>
              <a:t>(GEAR UP Students)</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37</a:t>
            </a:fld>
            <a:endParaRPr lang="en-US" dirty="0"/>
          </a:p>
        </p:txBody>
      </p:sp>
      <p:sp>
        <p:nvSpPr>
          <p:cNvPr id="10" name="Rectangle 9"/>
          <p:cNvSpPr/>
          <p:nvPr/>
        </p:nvSpPr>
        <p:spPr>
          <a:xfrm>
            <a:off x="2221606"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High School</a:t>
            </a:r>
            <a:endParaRPr lang="en-US" dirty="0"/>
          </a:p>
        </p:txBody>
      </p:sp>
      <p:sp>
        <p:nvSpPr>
          <p:cNvPr id="11" name="Rectangle 10"/>
          <p:cNvSpPr/>
          <p:nvPr/>
        </p:nvSpPr>
        <p:spPr>
          <a:xfrm>
            <a:off x="3733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School District</a:t>
            </a:r>
            <a:endParaRPr lang="en-US" dirty="0"/>
          </a:p>
        </p:txBody>
      </p:sp>
      <p:sp>
        <p:nvSpPr>
          <p:cNvPr id="12" name="Rectangle 11"/>
          <p:cNvSpPr/>
          <p:nvPr/>
        </p:nvSpPr>
        <p:spPr>
          <a:xfrm>
            <a:off x="2209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CO Dept of Education</a:t>
            </a:r>
            <a:endParaRPr lang="en-US" dirty="0"/>
          </a:p>
        </p:txBody>
      </p:sp>
      <p:sp>
        <p:nvSpPr>
          <p:cNvPr id="33" name="Rectangle 32"/>
          <p:cNvSpPr/>
          <p:nvPr/>
        </p:nvSpPr>
        <p:spPr>
          <a:xfrm>
            <a:off x="5257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State Agencies</a:t>
            </a:r>
            <a:endParaRPr lang="en-US" dirty="0"/>
          </a:p>
        </p:txBody>
      </p:sp>
      <p:sp>
        <p:nvSpPr>
          <p:cNvPr id="34" name="Rectangle 33"/>
          <p:cNvSpPr/>
          <p:nvPr/>
        </p:nvSpPr>
        <p:spPr>
          <a:xfrm>
            <a:off x="3733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CO Dept of Higher Ed</a:t>
            </a:r>
            <a:endParaRPr lang="en-US" dirty="0"/>
          </a:p>
        </p:txBody>
      </p:sp>
      <p:sp>
        <p:nvSpPr>
          <p:cNvPr id="35" name="Rectangle 34"/>
          <p:cNvSpPr/>
          <p:nvPr/>
        </p:nvSpPr>
        <p:spPr>
          <a:xfrm>
            <a:off x="2221606" y="42672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Legislature/ Governor</a:t>
            </a:r>
            <a:endParaRPr lang="en-US" dirty="0"/>
          </a:p>
        </p:txBody>
      </p:sp>
      <p:sp>
        <p:nvSpPr>
          <p:cNvPr id="36" name="Rectangle 35"/>
          <p:cNvSpPr/>
          <p:nvPr/>
        </p:nvSpPr>
        <p:spPr>
          <a:xfrm>
            <a:off x="3733800" y="42672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Federal (IPEDS)</a:t>
            </a:r>
            <a:endParaRPr lang="en-US" dirty="0"/>
          </a:p>
        </p:txBody>
      </p:sp>
      <p:sp>
        <p:nvSpPr>
          <p:cNvPr id="48" name="Rectangle 47"/>
          <p:cNvSpPr/>
          <p:nvPr/>
        </p:nvSpPr>
        <p:spPr>
          <a:xfrm>
            <a:off x="5257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IHE (College)</a:t>
            </a:r>
            <a:endParaRPr lang="en-US" dirty="0"/>
          </a:p>
        </p:txBody>
      </p:sp>
      <p:sp>
        <p:nvSpPr>
          <p:cNvPr id="20" name="Rectangle 19"/>
          <p:cNvSpPr/>
          <p:nvPr/>
        </p:nvSpPr>
        <p:spPr>
          <a:xfrm>
            <a:off x="6781800" y="2514600"/>
            <a:ext cx="1447800" cy="7180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Colorado GEAR UP</a:t>
            </a:r>
            <a:endParaRPr lang="en-US" dirty="0"/>
          </a:p>
        </p:txBody>
      </p:sp>
      <p:sp>
        <p:nvSpPr>
          <p:cNvPr id="21" name="TextBox 20"/>
          <p:cNvSpPr txBox="1"/>
          <p:nvPr/>
        </p:nvSpPr>
        <p:spPr>
          <a:xfrm>
            <a:off x="723900" y="1600200"/>
            <a:ext cx="633956" cy="369332"/>
          </a:xfrm>
          <a:prstGeom prst="rect">
            <a:avLst/>
          </a:prstGeom>
          <a:noFill/>
        </p:spPr>
        <p:txBody>
          <a:bodyPr wrap="none" rtlCol="0">
            <a:spAutoFit/>
          </a:bodyPr>
          <a:lstStyle/>
          <a:p>
            <a:r>
              <a:rPr lang="en-US" b="1" dirty="0" smtClean="0">
                <a:solidFill>
                  <a:schemeClr val="bg1"/>
                </a:solidFill>
              </a:rPr>
              <a:t>Data</a:t>
            </a:r>
            <a:endParaRPr lang="en-US" b="1" dirty="0">
              <a:solidFill>
                <a:schemeClr val="bg1"/>
              </a:solidFill>
            </a:endParaRPr>
          </a:p>
        </p:txBody>
      </p:sp>
      <p:sp>
        <p:nvSpPr>
          <p:cNvPr id="22" name="TextBox 21"/>
          <p:cNvSpPr txBox="1"/>
          <p:nvPr/>
        </p:nvSpPr>
        <p:spPr>
          <a:xfrm>
            <a:off x="723900" y="2863334"/>
            <a:ext cx="1325619" cy="369332"/>
          </a:xfrm>
          <a:prstGeom prst="rect">
            <a:avLst/>
          </a:prstGeom>
          <a:noFill/>
        </p:spPr>
        <p:txBody>
          <a:bodyPr wrap="none" rtlCol="0">
            <a:spAutoFit/>
          </a:bodyPr>
          <a:lstStyle/>
          <a:p>
            <a:r>
              <a:rPr lang="en-US" b="1" dirty="0" smtClean="0">
                <a:solidFill>
                  <a:schemeClr val="bg1"/>
                </a:solidFill>
              </a:rPr>
              <a:t>Information</a:t>
            </a:r>
            <a:endParaRPr lang="en-US" b="1" dirty="0">
              <a:solidFill>
                <a:schemeClr val="bg1"/>
              </a:solidFill>
            </a:endParaRPr>
          </a:p>
        </p:txBody>
      </p:sp>
      <p:sp>
        <p:nvSpPr>
          <p:cNvPr id="23" name="TextBox 22"/>
          <p:cNvSpPr txBox="1"/>
          <p:nvPr/>
        </p:nvSpPr>
        <p:spPr>
          <a:xfrm>
            <a:off x="723900" y="4082534"/>
            <a:ext cx="1301959" cy="369332"/>
          </a:xfrm>
          <a:prstGeom prst="rect">
            <a:avLst/>
          </a:prstGeom>
          <a:noFill/>
        </p:spPr>
        <p:txBody>
          <a:bodyPr wrap="none" rtlCol="0">
            <a:spAutoFit/>
          </a:bodyPr>
          <a:lstStyle/>
          <a:p>
            <a:r>
              <a:rPr lang="en-US" b="1" dirty="0" smtClean="0">
                <a:solidFill>
                  <a:schemeClr val="bg1"/>
                </a:solidFill>
              </a:rPr>
              <a:t>Compliance</a:t>
            </a:r>
            <a:endParaRPr lang="en-US" b="1" dirty="0">
              <a:solidFill>
                <a:schemeClr val="bg1"/>
              </a:solidFill>
            </a:endParaRPr>
          </a:p>
        </p:txBody>
      </p:sp>
      <p:sp>
        <p:nvSpPr>
          <p:cNvPr id="24" name="Rectangle 23"/>
          <p:cNvSpPr/>
          <p:nvPr/>
        </p:nvSpPr>
        <p:spPr>
          <a:xfrm>
            <a:off x="6781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NSC</a:t>
            </a:r>
            <a:endParaRPr lang="en-US" dirty="0"/>
          </a:p>
        </p:txBody>
      </p:sp>
    </p:spTree>
    <p:extLst>
      <p:ext uri="{BB962C8B-B14F-4D97-AF65-F5344CB8AC3E}">
        <p14:creationId xmlns:p14="http://schemas.microsoft.com/office/powerpoint/2010/main" val="2737230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85850" y="4038600"/>
            <a:ext cx="8000949" cy="12192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3" name="Rectangle 42"/>
          <p:cNvSpPr/>
          <p:nvPr/>
        </p:nvSpPr>
        <p:spPr>
          <a:xfrm>
            <a:off x="685850" y="2791373"/>
            <a:ext cx="8000949" cy="1219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0" name="Rectangle 39"/>
          <p:cNvSpPr/>
          <p:nvPr/>
        </p:nvSpPr>
        <p:spPr>
          <a:xfrm>
            <a:off x="685850" y="1544147"/>
            <a:ext cx="8000949" cy="1219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itle 5"/>
          <p:cNvSpPr>
            <a:spLocks noGrp="1"/>
          </p:cNvSpPr>
          <p:nvPr>
            <p:ph type="title"/>
          </p:nvPr>
        </p:nvSpPr>
        <p:spPr/>
        <p:txBody>
          <a:bodyPr>
            <a:normAutofit fontScale="90000"/>
          </a:bodyPr>
          <a:lstStyle/>
          <a:p>
            <a:r>
              <a:rPr lang="en-US" dirty="0" smtClean="0"/>
              <a:t>Downstream Data Flow – State View </a:t>
            </a:r>
            <a:br>
              <a:rPr lang="en-US" dirty="0" smtClean="0"/>
            </a:br>
            <a:r>
              <a:rPr lang="en-US" dirty="0" smtClean="0"/>
              <a:t>(Links)</a:t>
            </a:r>
            <a:endParaRPr lang="en-US" dirty="0"/>
          </a:p>
        </p:txBody>
      </p:sp>
      <p:sp>
        <p:nvSpPr>
          <p:cNvPr id="7" name="Footer Placeholder 6"/>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8" name="Slide Number Placeholder 7"/>
          <p:cNvSpPr>
            <a:spLocks noGrp="1"/>
          </p:cNvSpPr>
          <p:nvPr>
            <p:ph type="sldNum" sz="quarter" idx="12"/>
          </p:nvPr>
        </p:nvSpPr>
        <p:spPr/>
        <p:txBody>
          <a:bodyPr/>
          <a:lstStyle/>
          <a:p>
            <a:fld id="{345A4548-AE28-4274-9EE3-7D49BE4FD391}" type="slidenum">
              <a:rPr lang="en-US" smtClean="0"/>
              <a:t>38</a:t>
            </a:fld>
            <a:endParaRPr lang="en-US" dirty="0"/>
          </a:p>
        </p:txBody>
      </p:sp>
      <p:sp>
        <p:nvSpPr>
          <p:cNvPr id="10" name="Rectangle 9"/>
          <p:cNvSpPr/>
          <p:nvPr/>
        </p:nvSpPr>
        <p:spPr>
          <a:xfrm>
            <a:off x="2221606"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High School</a:t>
            </a:r>
            <a:endParaRPr lang="en-US" dirty="0"/>
          </a:p>
        </p:txBody>
      </p:sp>
      <p:sp>
        <p:nvSpPr>
          <p:cNvPr id="11" name="Rectangle 10"/>
          <p:cNvSpPr/>
          <p:nvPr/>
        </p:nvSpPr>
        <p:spPr>
          <a:xfrm>
            <a:off x="3733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School District</a:t>
            </a:r>
            <a:endParaRPr lang="en-US" dirty="0"/>
          </a:p>
        </p:txBody>
      </p:sp>
      <p:sp>
        <p:nvSpPr>
          <p:cNvPr id="12" name="Rectangle 11"/>
          <p:cNvSpPr/>
          <p:nvPr/>
        </p:nvSpPr>
        <p:spPr>
          <a:xfrm>
            <a:off x="2209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CO Dept of Education</a:t>
            </a:r>
            <a:endParaRPr lang="en-US" dirty="0"/>
          </a:p>
        </p:txBody>
      </p:sp>
      <p:sp>
        <p:nvSpPr>
          <p:cNvPr id="33" name="Rectangle 32"/>
          <p:cNvSpPr/>
          <p:nvPr/>
        </p:nvSpPr>
        <p:spPr>
          <a:xfrm>
            <a:off x="5257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State Agencies</a:t>
            </a:r>
            <a:endParaRPr lang="en-US" dirty="0"/>
          </a:p>
        </p:txBody>
      </p:sp>
      <p:sp>
        <p:nvSpPr>
          <p:cNvPr id="34" name="Rectangle 33"/>
          <p:cNvSpPr/>
          <p:nvPr/>
        </p:nvSpPr>
        <p:spPr>
          <a:xfrm>
            <a:off x="3733800" y="30480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CO Dept of Higher Ed</a:t>
            </a:r>
            <a:endParaRPr lang="en-US" dirty="0"/>
          </a:p>
        </p:txBody>
      </p:sp>
      <p:sp>
        <p:nvSpPr>
          <p:cNvPr id="35" name="Rectangle 34"/>
          <p:cNvSpPr/>
          <p:nvPr/>
        </p:nvSpPr>
        <p:spPr>
          <a:xfrm>
            <a:off x="2221606" y="42672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Legislature/ Governor</a:t>
            </a:r>
            <a:endParaRPr lang="en-US" dirty="0"/>
          </a:p>
        </p:txBody>
      </p:sp>
      <p:sp>
        <p:nvSpPr>
          <p:cNvPr id="36" name="Rectangle 35"/>
          <p:cNvSpPr/>
          <p:nvPr/>
        </p:nvSpPr>
        <p:spPr>
          <a:xfrm>
            <a:off x="3733800" y="4267200"/>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Federal (IPEDS)</a:t>
            </a:r>
            <a:endParaRPr lang="en-US" dirty="0"/>
          </a:p>
        </p:txBody>
      </p:sp>
      <p:sp>
        <p:nvSpPr>
          <p:cNvPr id="48" name="Rectangle 47"/>
          <p:cNvSpPr/>
          <p:nvPr/>
        </p:nvSpPr>
        <p:spPr>
          <a:xfrm>
            <a:off x="5257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IHE (College)</a:t>
            </a:r>
            <a:endParaRPr lang="en-US" dirty="0"/>
          </a:p>
        </p:txBody>
      </p:sp>
      <p:sp>
        <p:nvSpPr>
          <p:cNvPr id="21" name="TextBox 20"/>
          <p:cNvSpPr txBox="1"/>
          <p:nvPr/>
        </p:nvSpPr>
        <p:spPr>
          <a:xfrm>
            <a:off x="723900" y="1600200"/>
            <a:ext cx="633956" cy="369332"/>
          </a:xfrm>
          <a:prstGeom prst="rect">
            <a:avLst/>
          </a:prstGeom>
          <a:noFill/>
        </p:spPr>
        <p:txBody>
          <a:bodyPr wrap="none" rtlCol="0">
            <a:spAutoFit/>
          </a:bodyPr>
          <a:lstStyle/>
          <a:p>
            <a:r>
              <a:rPr lang="en-US" b="1" dirty="0" smtClean="0">
                <a:solidFill>
                  <a:schemeClr val="bg1"/>
                </a:solidFill>
              </a:rPr>
              <a:t>Data</a:t>
            </a:r>
            <a:endParaRPr lang="en-US" b="1" dirty="0">
              <a:solidFill>
                <a:schemeClr val="bg1"/>
              </a:solidFill>
            </a:endParaRPr>
          </a:p>
        </p:txBody>
      </p:sp>
      <p:sp>
        <p:nvSpPr>
          <p:cNvPr id="22" name="TextBox 21"/>
          <p:cNvSpPr txBox="1"/>
          <p:nvPr/>
        </p:nvSpPr>
        <p:spPr>
          <a:xfrm>
            <a:off x="723900" y="2863334"/>
            <a:ext cx="1325619" cy="369332"/>
          </a:xfrm>
          <a:prstGeom prst="rect">
            <a:avLst/>
          </a:prstGeom>
          <a:noFill/>
        </p:spPr>
        <p:txBody>
          <a:bodyPr wrap="none" rtlCol="0">
            <a:spAutoFit/>
          </a:bodyPr>
          <a:lstStyle/>
          <a:p>
            <a:r>
              <a:rPr lang="en-US" b="1" dirty="0" smtClean="0">
                <a:solidFill>
                  <a:schemeClr val="bg1"/>
                </a:solidFill>
              </a:rPr>
              <a:t>Information</a:t>
            </a:r>
            <a:endParaRPr lang="en-US" b="1" dirty="0">
              <a:solidFill>
                <a:schemeClr val="bg1"/>
              </a:solidFill>
            </a:endParaRPr>
          </a:p>
        </p:txBody>
      </p:sp>
      <p:sp>
        <p:nvSpPr>
          <p:cNvPr id="23" name="TextBox 22"/>
          <p:cNvSpPr txBox="1"/>
          <p:nvPr/>
        </p:nvSpPr>
        <p:spPr>
          <a:xfrm>
            <a:off x="723900" y="4082534"/>
            <a:ext cx="1301959" cy="369332"/>
          </a:xfrm>
          <a:prstGeom prst="rect">
            <a:avLst/>
          </a:prstGeom>
          <a:noFill/>
        </p:spPr>
        <p:txBody>
          <a:bodyPr wrap="none" rtlCol="0">
            <a:spAutoFit/>
          </a:bodyPr>
          <a:lstStyle/>
          <a:p>
            <a:r>
              <a:rPr lang="en-US" b="1" dirty="0" smtClean="0">
                <a:solidFill>
                  <a:schemeClr val="bg1"/>
                </a:solidFill>
              </a:rPr>
              <a:t>Compliance</a:t>
            </a:r>
            <a:endParaRPr lang="en-US" b="1" dirty="0">
              <a:solidFill>
                <a:schemeClr val="bg1"/>
              </a:solidFill>
            </a:endParaRPr>
          </a:p>
        </p:txBody>
      </p:sp>
      <p:pic>
        <p:nvPicPr>
          <p:cNvPr id="24"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2149385" y="5541017"/>
            <a:ext cx="426035" cy="16884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472766" y="5405122"/>
            <a:ext cx="1654107" cy="369332"/>
          </a:xfrm>
          <a:prstGeom prst="rect">
            <a:avLst/>
          </a:prstGeom>
          <a:noFill/>
        </p:spPr>
        <p:txBody>
          <a:bodyPr wrap="none" rtlCol="0">
            <a:spAutoFit/>
          </a:bodyPr>
          <a:lstStyle/>
          <a:p>
            <a:r>
              <a:rPr lang="en-US" dirty="0" smtClean="0"/>
              <a:t>K-12 Student ID</a:t>
            </a:r>
            <a:endParaRPr lang="en-US" dirty="0"/>
          </a:p>
        </p:txBody>
      </p:sp>
      <p:pic>
        <p:nvPicPr>
          <p:cNvPr id="26" name="Picture 15" descr="C:\Users\RAllred\AppData\Local\Microsoft\Windows\Temporary Internet Files\Content.IE5\P7TI17S5\MC900351810[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4443055" y="5541017"/>
            <a:ext cx="426035" cy="16884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766435" y="5405122"/>
            <a:ext cx="545342" cy="369332"/>
          </a:xfrm>
          <a:prstGeom prst="rect">
            <a:avLst/>
          </a:prstGeom>
          <a:noFill/>
        </p:spPr>
        <p:txBody>
          <a:bodyPr wrap="none" rtlCol="0">
            <a:spAutoFit/>
          </a:bodyPr>
          <a:lstStyle/>
          <a:p>
            <a:r>
              <a:rPr lang="en-US" dirty="0" smtClean="0"/>
              <a:t>SSN</a:t>
            </a:r>
            <a:endParaRPr lang="en-US" dirty="0"/>
          </a:p>
        </p:txBody>
      </p:sp>
      <p:pic>
        <p:nvPicPr>
          <p:cNvPr id="42"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2147782" y="1729200"/>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2066372" y="3051789"/>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3673385" y="1750513"/>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5197385" y="1729201"/>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C:\Users\RAllred\AppData\Local\Microsoft\Windows\Temporary Internet Files\Content.IE5\P7TI17S5\MC900351810[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5201462" y="3051789"/>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C:\Users\RAllred\AppData\Local\Microsoft\Windows\Temporary Internet Files\Content.IE5\P7TI17S5\MC900351810[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3879208" y="3051788"/>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3563271" y="3056259"/>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5" descr="C:\Users\RAllred\AppData\Local\Microsoft\Windows\Temporary Internet Files\Content.IE5\P7TI17S5\MC900351810[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5502185" y="1729201"/>
            <a:ext cx="426035" cy="16884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6781800" y="1758571"/>
            <a:ext cx="1447800" cy="685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NSC</a:t>
            </a:r>
            <a:endParaRPr lang="en-US" dirty="0"/>
          </a:p>
        </p:txBody>
      </p:sp>
      <p:pic>
        <p:nvPicPr>
          <p:cNvPr id="56"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5684478" y="5563310"/>
            <a:ext cx="426035" cy="168847"/>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007858" y="5427415"/>
            <a:ext cx="1625253" cy="369332"/>
          </a:xfrm>
          <a:prstGeom prst="rect">
            <a:avLst/>
          </a:prstGeom>
          <a:noFill/>
        </p:spPr>
        <p:txBody>
          <a:bodyPr wrap="none" rtlCol="0">
            <a:spAutoFit/>
          </a:bodyPr>
          <a:lstStyle/>
          <a:p>
            <a:r>
              <a:rPr lang="en-US" dirty="0" smtClean="0"/>
              <a:t>Student Names</a:t>
            </a:r>
            <a:endParaRPr lang="en-US" dirty="0"/>
          </a:p>
        </p:txBody>
      </p:sp>
      <p:pic>
        <p:nvPicPr>
          <p:cNvPr id="58"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6721384" y="1755635"/>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5806985" y="1734322"/>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2377985" y="1711590"/>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3913856" y="1720603"/>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2304008" y="3024724"/>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5439097" y="3024723"/>
            <a:ext cx="426035" cy="16884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6781800" y="2514600"/>
            <a:ext cx="1447800" cy="7180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Colorado GEAR UP</a:t>
            </a:r>
            <a:endParaRPr lang="en-US" dirty="0"/>
          </a:p>
        </p:txBody>
      </p:sp>
      <p:pic>
        <p:nvPicPr>
          <p:cNvPr id="49" name="Picture 15" descr="C:\Users\RAllred\AppData\Local\Microsoft\Windows\Temporary Internet Files\Content.IE5\P7TI17S5\MC900351810[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6588226" y="2950217"/>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5" descr="C:\Users\RAllred\AppData\Local\Microsoft\Windows\Temporary Internet Files\Content.IE5\P7TI17S5\MC90035181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6588226" y="2731944"/>
            <a:ext cx="426035" cy="1688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5" descr="C:\Users\RAllred\AppData\Local\Microsoft\Windows\Temporary Internet Files\Content.IE5\P7TI17S5\MC900351810[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83013">
            <a:off x="6588226" y="2513670"/>
            <a:ext cx="426035" cy="16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08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852613"/>
            <a:ext cx="7772400" cy="1362075"/>
          </a:xfrm>
        </p:spPr>
        <p:txBody>
          <a:bodyPr anchor="b"/>
          <a:lstStyle/>
          <a:p>
            <a:pPr algn="ctr"/>
            <a:r>
              <a:rPr lang="en-US" dirty="0" smtClean="0"/>
              <a:t>More Data tracking</a:t>
            </a:r>
            <a:endParaRPr lang="en-US" dirty="0"/>
          </a:p>
        </p:txBody>
      </p:sp>
      <p:sp>
        <p:nvSpPr>
          <p:cNvPr id="9" name="Text Placeholder 8"/>
          <p:cNvSpPr>
            <a:spLocks noGrp="1"/>
          </p:cNvSpPr>
          <p:nvPr>
            <p:ph type="body" idx="1"/>
          </p:nvPr>
        </p:nvSpPr>
        <p:spPr>
          <a:xfrm>
            <a:off x="721723" y="2995613"/>
            <a:ext cx="7772400" cy="1500187"/>
          </a:xfrm>
        </p:spPr>
        <p:txBody>
          <a:bodyPr anchor="ctr">
            <a:normAutofit/>
          </a:bodyPr>
          <a:lstStyle/>
          <a:p>
            <a:pPr algn="ctr"/>
            <a:r>
              <a:rPr lang="en-US" sz="3200" dirty="0" smtClean="0"/>
              <a:t>Colorado Data</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39</a:t>
            </a:fld>
            <a:endParaRPr lang="en-US" dirty="0"/>
          </a:p>
        </p:txBody>
      </p:sp>
      <p:sp>
        <p:nvSpPr>
          <p:cNvPr id="11" name="Footer Placeholder 6"/>
          <p:cNvSpPr>
            <a:spLocks noGrp="1"/>
          </p:cNvSpPr>
          <p:nvPr>
            <p:ph type="ftr" sz="quarter" idx="11"/>
          </p:nvPr>
        </p:nvSpPr>
        <p:spPr>
          <a:xfrm>
            <a:off x="3124200" y="6356350"/>
            <a:ext cx="2895600" cy="365125"/>
          </a:xfrm>
        </p:spPr>
        <p:txBody>
          <a:bodyPr/>
          <a:lstStyle/>
          <a:p>
            <a:r>
              <a:rPr lang="en-US" smtClean="0"/>
              <a:t>Colorado Department of Higher Education NCCEP Capacity Building Workshop  February 5, 2013</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80886"/>
            <a:ext cx="2286000" cy="2203450"/>
          </a:xfrm>
          <a:prstGeom prst="rect">
            <a:avLst/>
          </a:prstGeom>
        </p:spPr>
      </p:pic>
    </p:spTree>
    <p:extLst>
      <p:ext uri="{BB962C8B-B14F-4D97-AF65-F5344CB8AC3E}">
        <p14:creationId xmlns:p14="http://schemas.microsoft.com/office/powerpoint/2010/main" val="192010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524000"/>
            <a:ext cx="7772400" cy="1362075"/>
          </a:xfrm>
        </p:spPr>
        <p:txBody>
          <a:bodyPr anchor="b"/>
          <a:lstStyle/>
          <a:p>
            <a:pPr algn="ctr"/>
            <a:r>
              <a:rPr lang="en-US" dirty="0" smtClean="0"/>
              <a:t>Highlights</a:t>
            </a:r>
            <a:endParaRPr lang="en-US" dirty="0"/>
          </a:p>
        </p:txBody>
      </p:sp>
      <p:sp>
        <p:nvSpPr>
          <p:cNvPr id="9" name="Text Placeholder 8"/>
          <p:cNvSpPr>
            <a:spLocks noGrp="1"/>
          </p:cNvSpPr>
          <p:nvPr>
            <p:ph type="body" idx="1"/>
          </p:nvPr>
        </p:nvSpPr>
        <p:spPr>
          <a:xfrm>
            <a:off x="721723" y="2767013"/>
            <a:ext cx="7772400" cy="1500187"/>
          </a:xfrm>
        </p:spPr>
        <p:txBody>
          <a:bodyPr anchor="ctr">
            <a:normAutofit/>
          </a:bodyPr>
          <a:lstStyle/>
          <a:p>
            <a:pPr algn="ctr"/>
            <a:r>
              <a:rPr lang="en-US" sz="3200" dirty="0" smtClean="0"/>
              <a:t>Colorado</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4</a:t>
            </a:fld>
            <a:endParaRPr lang="en-US" dirty="0"/>
          </a:p>
        </p:txBody>
      </p:sp>
      <p:sp>
        <p:nvSpPr>
          <p:cNvPr id="12" name="Footer Placeholder 2"/>
          <p:cNvSpPr>
            <a:spLocks noGrp="1"/>
          </p:cNvSpPr>
          <p:nvPr>
            <p:ph type="ftr" sz="quarter" idx="11"/>
          </p:nvPr>
        </p:nvSpPr>
        <p:spPr>
          <a:xfrm>
            <a:off x="3124200" y="6356350"/>
            <a:ext cx="2895600" cy="365125"/>
          </a:xfrm>
        </p:spPr>
        <p:txBody>
          <a:bodyPr/>
          <a:lstStyle/>
          <a:p>
            <a:r>
              <a:rPr lang="en-US"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1282293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Colorado GEAR UP (GU3)</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07782804"/>
              </p:ext>
            </p:extLst>
          </p:nvPr>
        </p:nvGraphicFramePr>
        <p:xfrm>
          <a:off x="2133600" y="2123440"/>
          <a:ext cx="4461163" cy="1610360"/>
        </p:xfrm>
        <a:graphic>
          <a:graphicData uri="http://schemas.openxmlformats.org/drawingml/2006/table">
            <a:tbl>
              <a:tblPr firstRow="1" bandRow="1">
                <a:tableStyleId>{5C22544A-7EE6-4342-B048-85BDC9FD1C3A}</a:tableStyleId>
              </a:tblPr>
              <a:tblGrid>
                <a:gridCol w="2362200"/>
                <a:gridCol w="2098963"/>
              </a:tblGrid>
              <a:tr h="533400">
                <a:tc>
                  <a:txBody>
                    <a:bodyPr/>
                    <a:lstStyle/>
                    <a:p>
                      <a:r>
                        <a:rPr lang="en-US" dirty="0" smtClean="0"/>
                        <a:t>Dat</a:t>
                      </a:r>
                      <a:r>
                        <a:rPr lang="en-US" baseline="0" dirty="0" smtClean="0"/>
                        <a:t>a Type</a:t>
                      </a:r>
                      <a:endParaRPr lang="en-US" dirty="0"/>
                    </a:p>
                  </a:txBody>
                  <a:tcPr/>
                </a:tc>
                <a:tc>
                  <a:txBody>
                    <a:bodyPr/>
                    <a:lstStyle/>
                    <a:p>
                      <a:pPr algn="ctr"/>
                      <a:r>
                        <a:rPr lang="en-US" dirty="0" smtClean="0"/>
                        <a:t>#</a:t>
                      </a:r>
                      <a:endParaRPr lang="en-US" dirty="0"/>
                    </a:p>
                  </a:txBody>
                  <a:tcPr/>
                </a:tc>
              </a:tr>
              <a:tr h="543560">
                <a:tc>
                  <a:txBody>
                    <a:bodyPr/>
                    <a:lstStyle/>
                    <a:p>
                      <a:r>
                        <a:rPr lang="en-US" dirty="0" smtClean="0"/>
                        <a:t>Regions</a:t>
                      </a:r>
                      <a:endParaRPr lang="en-US" dirty="0"/>
                    </a:p>
                  </a:txBody>
                  <a:tcPr/>
                </a:tc>
                <a:tc>
                  <a:txBody>
                    <a:bodyPr/>
                    <a:lstStyle/>
                    <a:p>
                      <a:pPr algn="r"/>
                      <a:r>
                        <a:rPr lang="en-US" dirty="0" smtClean="0"/>
                        <a:t>8</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Schools</a:t>
                      </a:r>
                      <a:endParaRPr lang="en-US"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33</a:t>
                      </a:r>
                    </a:p>
                  </a:txBody>
                  <a:tcPr/>
                </a:tc>
              </a:tr>
            </a:tbl>
          </a:graphicData>
        </a:graphic>
      </p:graphicFrame>
      <p:sp>
        <p:nvSpPr>
          <p:cNvPr id="5" name="TextBox 4"/>
          <p:cNvSpPr txBox="1"/>
          <p:nvPr/>
        </p:nvSpPr>
        <p:spPr>
          <a:xfrm>
            <a:off x="5494936" y="5486400"/>
            <a:ext cx="3486787" cy="461665"/>
          </a:xfrm>
          <a:prstGeom prst="rect">
            <a:avLst/>
          </a:prstGeom>
          <a:noFill/>
        </p:spPr>
        <p:txBody>
          <a:bodyPr wrap="none" rtlCol="0">
            <a:spAutoFit/>
          </a:bodyPr>
          <a:lstStyle/>
          <a:p>
            <a:pPr algn="r"/>
            <a:r>
              <a:rPr lang="en-US" sz="1200" dirty="0" smtClean="0"/>
              <a:t>Source: Colorado GEAR UP</a:t>
            </a:r>
          </a:p>
          <a:p>
            <a:pPr algn="r"/>
            <a:r>
              <a:rPr lang="en-US" sz="1200" dirty="0" smtClean="0"/>
              <a:t>http://www.coloradogearup.org/public/Schools.aspx</a:t>
            </a:r>
          </a:p>
        </p:txBody>
      </p:sp>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40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905000" cy="1400175"/>
          </a:xfrm>
          <a:prstGeom prst="rect">
            <a:avLst/>
          </a:prstGeom>
        </p:spPr>
      </p:pic>
    </p:spTree>
    <p:extLst>
      <p:ext uri="{BB962C8B-B14F-4D97-AF65-F5344CB8AC3E}">
        <p14:creationId xmlns:p14="http://schemas.microsoft.com/office/powerpoint/2010/main" val="3436158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718869498"/>
              </p:ext>
            </p:extLst>
          </p:nvPr>
        </p:nvGraphicFramePr>
        <p:xfrm>
          <a:off x="2133600" y="2286000"/>
          <a:ext cx="4876800" cy="1976676"/>
        </p:xfrm>
        <a:graphic>
          <a:graphicData uri="http://schemas.openxmlformats.org/drawingml/2006/table">
            <a:tbl>
              <a:tblPr firstRow="1" bandRow="1">
                <a:tableStyleId>{5C22544A-7EE6-4342-B048-85BDC9FD1C3A}</a:tableStyleId>
              </a:tblPr>
              <a:tblGrid>
                <a:gridCol w="2895278"/>
                <a:gridCol w="1981522"/>
              </a:tblGrid>
              <a:tr h="491827">
                <a:tc>
                  <a:txBody>
                    <a:bodyPr/>
                    <a:lstStyle/>
                    <a:p>
                      <a:r>
                        <a:rPr lang="en-US" dirty="0" smtClean="0"/>
                        <a:t>Dat</a:t>
                      </a:r>
                      <a:r>
                        <a:rPr lang="en-US" baseline="0" dirty="0" smtClean="0"/>
                        <a:t>a Type</a:t>
                      </a:r>
                      <a:endParaRPr lang="en-US" dirty="0"/>
                    </a:p>
                  </a:txBody>
                  <a:tcPr/>
                </a:tc>
                <a:tc>
                  <a:txBody>
                    <a:bodyPr/>
                    <a:lstStyle/>
                    <a:p>
                      <a:pPr algn="ctr"/>
                      <a:r>
                        <a:rPr lang="en-US" dirty="0" smtClean="0"/>
                        <a:t># Students</a:t>
                      </a:r>
                      <a:endParaRPr lang="en-US" dirty="0"/>
                    </a:p>
                  </a:txBody>
                  <a:tcPr/>
                </a:tc>
              </a:tr>
              <a:tr h="501195">
                <a:tc>
                  <a:txBody>
                    <a:bodyPr/>
                    <a:lstStyle/>
                    <a:p>
                      <a:r>
                        <a:rPr lang="en-US" dirty="0" smtClean="0"/>
                        <a:t>Total Students</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3,833</a:t>
                      </a:r>
                    </a:p>
                  </a:txBody>
                  <a:tcPr/>
                </a:tc>
              </a:tr>
              <a:tr h="491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GU 2 (2005-2011</a:t>
                      </a:r>
                      <a:r>
                        <a:rPr lang="en-US" baseline="0" dirty="0" smtClean="0"/>
                        <a:t> Grant)</a:t>
                      </a:r>
                      <a:endParaRPr lang="en-US"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860</a:t>
                      </a:r>
                    </a:p>
                  </a:txBody>
                  <a:tcPr/>
                </a:tc>
              </a:tr>
              <a:tr h="491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GU 3 (2011-2017</a:t>
                      </a:r>
                      <a:r>
                        <a:rPr lang="en-US" baseline="0" dirty="0" smtClean="0"/>
                        <a:t> Grant)</a:t>
                      </a:r>
                      <a:endParaRPr lang="en-US"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2,973</a:t>
                      </a:r>
                    </a:p>
                  </a:txBody>
                  <a:tcPr/>
                </a:tc>
              </a:tr>
            </a:tbl>
          </a:graphicData>
        </a:graphic>
      </p:graphicFrame>
      <p:sp>
        <p:nvSpPr>
          <p:cNvPr id="5" name="TextBox 4"/>
          <p:cNvSpPr txBox="1"/>
          <p:nvPr/>
        </p:nvSpPr>
        <p:spPr>
          <a:xfrm>
            <a:off x="5638800" y="5819001"/>
            <a:ext cx="2989408" cy="276999"/>
          </a:xfrm>
          <a:prstGeom prst="rect">
            <a:avLst/>
          </a:prstGeom>
          <a:noFill/>
        </p:spPr>
        <p:txBody>
          <a:bodyPr wrap="none" rtlCol="0">
            <a:spAutoFit/>
          </a:bodyPr>
          <a:lstStyle/>
          <a:p>
            <a:pPr algn="r"/>
            <a:r>
              <a:rPr lang="en-US" sz="1200" dirty="0" smtClean="0"/>
              <a:t>Source: Colorado GEAR UP Student Database</a:t>
            </a:r>
          </a:p>
        </p:txBody>
      </p:sp>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41</a:t>
            </a:fld>
            <a:endParaRPr lang="en-US" dirty="0"/>
          </a:p>
        </p:txBody>
      </p:sp>
      <p:sp>
        <p:nvSpPr>
          <p:cNvPr id="10" name="Title 1"/>
          <p:cNvSpPr>
            <a:spLocks noGrp="1"/>
          </p:cNvSpPr>
          <p:nvPr>
            <p:ph type="title"/>
          </p:nvPr>
        </p:nvSpPr>
        <p:spPr>
          <a:xfrm>
            <a:off x="457200" y="274638"/>
            <a:ext cx="8229600" cy="1143000"/>
          </a:xfrm>
        </p:spPr>
        <p:txBody>
          <a:bodyPr/>
          <a:lstStyle/>
          <a:p>
            <a:r>
              <a:rPr lang="en-US" dirty="0" smtClean="0"/>
              <a:t>  Colorado GEAR UP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905000" cy="1400175"/>
          </a:xfrm>
          <a:prstGeom prst="rect">
            <a:avLst/>
          </a:prstGeom>
        </p:spPr>
      </p:pic>
    </p:spTree>
    <p:extLst>
      <p:ext uri="{BB962C8B-B14F-4D97-AF65-F5344CB8AC3E}">
        <p14:creationId xmlns:p14="http://schemas.microsoft.com/office/powerpoint/2010/main" val="177318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Environment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8259964"/>
              </p:ext>
            </p:extLst>
          </p:nvPr>
        </p:nvGraphicFramePr>
        <p:xfrm>
          <a:off x="2133600" y="1828800"/>
          <a:ext cx="4461163" cy="1610360"/>
        </p:xfrm>
        <a:graphic>
          <a:graphicData uri="http://schemas.openxmlformats.org/drawingml/2006/table">
            <a:tbl>
              <a:tblPr firstRow="1" bandRow="1">
                <a:tableStyleId>{5C22544A-7EE6-4342-B048-85BDC9FD1C3A}</a:tableStyleId>
              </a:tblPr>
              <a:tblGrid>
                <a:gridCol w="2362200"/>
                <a:gridCol w="2098963"/>
              </a:tblGrid>
              <a:tr h="533400">
                <a:tc>
                  <a:txBody>
                    <a:bodyPr/>
                    <a:lstStyle/>
                    <a:p>
                      <a:r>
                        <a:rPr lang="en-US" dirty="0" smtClean="0"/>
                        <a:t>Dat</a:t>
                      </a:r>
                      <a:r>
                        <a:rPr lang="en-US" baseline="0" dirty="0" smtClean="0"/>
                        <a:t>a Type</a:t>
                      </a:r>
                      <a:endParaRPr lang="en-US" dirty="0"/>
                    </a:p>
                  </a:txBody>
                  <a:tcPr/>
                </a:tc>
                <a:tc>
                  <a:txBody>
                    <a:bodyPr/>
                    <a:lstStyle/>
                    <a:p>
                      <a:pPr algn="ctr"/>
                      <a:r>
                        <a:rPr lang="en-US" dirty="0" smtClean="0"/>
                        <a:t>#</a:t>
                      </a:r>
                      <a:endParaRPr lang="en-US" dirty="0"/>
                    </a:p>
                  </a:txBody>
                  <a:tcPr/>
                </a:tc>
              </a:tr>
              <a:tr h="543560">
                <a:tc>
                  <a:txBody>
                    <a:bodyPr/>
                    <a:lstStyle/>
                    <a:p>
                      <a:r>
                        <a:rPr lang="en-US" dirty="0" smtClean="0"/>
                        <a:t>School Districts</a:t>
                      </a:r>
                      <a:endParaRPr lang="en-US" dirty="0"/>
                    </a:p>
                  </a:txBody>
                  <a:tcPr/>
                </a:tc>
                <a:tc>
                  <a:txBody>
                    <a:bodyPr/>
                    <a:lstStyle/>
                    <a:p>
                      <a:pPr algn="r"/>
                      <a:r>
                        <a:rPr lang="en-US" dirty="0" smtClean="0"/>
                        <a:t>178</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Schools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2,209</a:t>
                      </a:r>
                    </a:p>
                  </a:txBody>
                  <a:tcPr/>
                </a:tc>
              </a:tr>
            </a:tbl>
          </a:graphicData>
        </a:graphic>
      </p:graphicFrame>
      <p:sp>
        <p:nvSpPr>
          <p:cNvPr id="5" name="TextBox 4"/>
          <p:cNvSpPr txBox="1"/>
          <p:nvPr/>
        </p:nvSpPr>
        <p:spPr>
          <a:xfrm>
            <a:off x="3389551" y="5486400"/>
            <a:ext cx="5592172" cy="646331"/>
          </a:xfrm>
          <a:prstGeom prst="rect">
            <a:avLst/>
          </a:prstGeom>
          <a:noFill/>
        </p:spPr>
        <p:txBody>
          <a:bodyPr wrap="none" rtlCol="0">
            <a:spAutoFit/>
          </a:bodyPr>
          <a:lstStyle/>
          <a:p>
            <a:pPr algn="r"/>
            <a:r>
              <a:rPr lang="en-US" sz="1200" dirty="0" smtClean="0"/>
              <a:t>Source: Colorado Department of Education, 2011 October Count</a:t>
            </a:r>
          </a:p>
          <a:p>
            <a:pPr algn="r"/>
            <a:r>
              <a:rPr lang="en-US" sz="1200" dirty="0" smtClean="0"/>
              <a:t>http://www.cde.state.co.us/cdereval/rv2011pmlinks.htm</a:t>
            </a:r>
          </a:p>
          <a:p>
            <a:pPr algn="r"/>
            <a:r>
              <a:rPr lang="en-US" sz="1200" dirty="0" smtClean="0"/>
              <a:t>School Counts - http://www.cde.state.co.us/cdereval/DownloadableMailingLabels.htm</a:t>
            </a:r>
            <a:endParaRPr lang="en-US" sz="1200" dirty="0"/>
          </a:p>
        </p:txBody>
      </p:sp>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6" name="Slide Number Placeholder 5"/>
          <p:cNvSpPr>
            <a:spLocks noGrp="1"/>
          </p:cNvSpPr>
          <p:nvPr>
            <p:ph type="sldNum" sz="quarter" idx="12"/>
          </p:nvPr>
        </p:nvSpPr>
        <p:spPr/>
        <p:txBody>
          <a:bodyPr/>
          <a:lstStyle/>
          <a:p>
            <a:fld id="{345A4548-AE28-4274-9EE3-7D49BE4FD391}" type="slidenum">
              <a:rPr lang="en-US" smtClean="0"/>
              <a:t>42</a:t>
            </a:fld>
            <a:endParaRPr lang="en-US" dirty="0"/>
          </a:p>
        </p:txBody>
      </p:sp>
    </p:spTree>
    <p:extLst>
      <p:ext uri="{BB962C8B-B14F-4D97-AF65-F5344CB8AC3E}">
        <p14:creationId xmlns:p14="http://schemas.microsoft.com/office/powerpoint/2010/main" val="959674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457200"/>
            <a:ext cx="3372216" cy="2667000"/>
          </a:xfrm>
        </p:spPr>
      </p:pic>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43</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969547299"/>
              </p:ext>
            </p:extLst>
          </p:nvPr>
        </p:nvGraphicFramePr>
        <p:xfrm>
          <a:off x="3962400" y="1828800"/>
          <a:ext cx="4267200" cy="3850640"/>
        </p:xfrm>
        <a:graphic>
          <a:graphicData uri="http://schemas.openxmlformats.org/drawingml/2006/table">
            <a:tbl>
              <a:tblPr firstRow="1" bandRow="1">
                <a:tableStyleId>{5C22544A-7EE6-4342-B048-85BDC9FD1C3A}</a:tableStyleId>
              </a:tblPr>
              <a:tblGrid>
                <a:gridCol w="2743200"/>
                <a:gridCol w="1524000"/>
              </a:tblGrid>
              <a:tr h="533400">
                <a:tc>
                  <a:txBody>
                    <a:bodyPr/>
                    <a:lstStyle/>
                    <a:p>
                      <a:r>
                        <a:rPr lang="en-US" dirty="0" smtClean="0"/>
                        <a:t>Dat</a:t>
                      </a:r>
                      <a:r>
                        <a:rPr lang="en-US" baseline="0" dirty="0" smtClean="0"/>
                        <a:t>a Type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Records</a:t>
                      </a:r>
                    </a:p>
                    <a:p>
                      <a:endParaRPr lang="en-US" dirty="0"/>
                    </a:p>
                  </a:txBody>
                  <a:tcPr/>
                </a:tc>
              </a:tr>
              <a:tr h="543560">
                <a:tc>
                  <a:txBody>
                    <a:bodyPr/>
                    <a:lstStyle/>
                    <a:p>
                      <a:r>
                        <a:rPr lang="en-US" dirty="0" smtClean="0"/>
                        <a:t>Enrollment</a:t>
                      </a:r>
                      <a:endParaRPr lang="en-US" dirty="0"/>
                    </a:p>
                  </a:txBody>
                  <a:tcPr/>
                </a:tc>
                <a:tc>
                  <a:txBody>
                    <a:bodyPr/>
                    <a:lstStyle/>
                    <a:p>
                      <a:pPr algn="r"/>
                      <a:r>
                        <a:rPr lang="en-US" dirty="0" smtClean="0"/>
                        <a:t>12,455,624</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Degrees Awarded</a:t>
                      </a:r>
                    </a:p>
                  </a:txBody>
                  <a:tcPr/>
                </a:tc>
                <a:tc>
                  <a:txBody>
                    <a:bodyPr/>
                    <a:lstStyle/>
                    <a:p>
                      <a:pPr algn="r"/>
                      <a:r>
                        <a:rPr lang="en-US" dirty="0" smtClean="0"/>
                        <a:t>846,779</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Financial Aid </a:t>
                      </a:r>
                    </a:p>
                  </a:txBody>
                  <a:tcPr/>
                </a:tc>
                <a:tc>
                  <a:txBody>
                    <a:bodyPr/>
                    <a:lstStyle/>
                    <a:p>
                      <a:pPr algn="r"/>
                      <a:r>
                        <a:rPr lang="en-US" dirty="0" smtClean="0"/>
                        <a:t>3,921,121</a:t>
                      </a:r>
                      <a:endParaRPr lang="en-US" dirty="0"/>
                    </a:p>
                  </a:txBody>
                  <a:tcPr/>
                </a:tc>
              </a:tr>
              <a:tr h="533400">
                <a:tc>
                  <a:txBody>
                    <a:bodyPr/>
                    <a:lstStyle/>
                    <a:p>
                      <a:r>
                        <a:rPr lang="en-US" dirty="0" smtClean="0"/>
                        <a:t>Applicant/Assessment</a:t>
                      </a:r>
                      <a:endParaRPr lang="en-US" dirty="0"/>
                    </a:p>
                  </a:txBody>
                  <a:tcPr/>
                </a:tc>
                <a:tc>
                  <a:txBody>
                    <a:bodyPr/>
                    <a:lstStyle/>
                    <a:p>
                      <a:pPr algn="r"/>
                      <a:r>
                        <a:rPr lang="en-US" dirty="0" smtClean="0"/>
                        <a:t>1,831,603</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Educator Preparation</a:t>
                      </a:r>
                    </a:p>
                  </a:txBody>
                  <a:tcPr/>
                </a:tc>
                <a:tc>
                  <a:txBody>
                    <a:bodyPr/>
                    <a:lstStyle/>
                    <a:p>
                      <a:pPr algn="r"/>
                      <a:r>
                        <a:rPr lang="en-US" dirty="0" smtClean="0"/>
                        <a:t>146,944</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Remedial Course</a:t>
                      </a:r>
                    </a:p>
                  </a:txBody>
                  <a:tcPr/>
                </a:tc>
                <a:tc>
                  <a:txBody>
                    <a:bodyPr/>
                    <a:lstStyle/>
                    <a:p>
                      <a:pPr algn="r"/>
                      <a:r>
                        <a:rPr lang="en-US" dirty="0" smtClean="0"/>
                        <a:t>438,017</a:t>
                      </a:r>
                      <a:endParaRPr lang="en-US" dirty="0"/>
                    </a:p>
                  </a:txBody>
                  <a:tcPr/>
                </a:tc>
              </a:tr>
            </a:tbl>
          </a:graphicData>
        </a:graphic>
      </p:graphicFrame>
    </p:spTree>
    <p:extLst>
      <p:ext uri="{BB962C8B-B14F-4D97-AF65-F5344CB8AC3E}">
        <p14:creationId xmlns:p14="http://schemas.microsoft.com/office/powerpoint/2010/main" val="963755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Opportunities</a:t>
            </a:r>
            <a:endParaRPr lang="en-US" dirty="0"/>
          </a:p>
        </p:txBody>
      </p:sp>
      <p:sp>
        <p:nvSpPr>
          <p:cNvPr id="9" name="Text Placeholder 8"/>
          <p:cNvSpPr>
            <a:spLocks noGrp="1"/>
          </p:cNvSpPr>
          <p:nvPr>
            <p:ph idx="1"/>
          </p:nvPr>
        </p:nvSpPr>
        <p:spPr/>
        <p:txBody>
          <a:bodyPr anchor="t">
            <a:normAutofit/>
          </a:bodyPr>
          <a:lstStyle/>
          <a:p>
            <a:r>
              <a:rPr lang="en-US" dirty="0" smtClean="0"/>
              <a:t>Data Friendly Environment</a:t>
            </a:r>
          </a:p>
          <a:p>
            <a:pPr lvl="1"/>
            <a:r>
              <a:rPr lang="en-US" dirty="0" smtClean="0"/>
              <a:t>Data Driven Leadership</a:t>
            </a:r>
          </a:p>
          <a:p>
            <a:pPr lvl="1"/>
            <a:r>
              <a:rPr lang="en-US" dirty="0" smtClean="0"/>
              <a:t>Legislative Support</a:t>
            </a:r>
          </a:p>
          <a:p>
            <a:pPr lvl="1"/>
            <a:r>
              <a:rPr lang="en-US" dirty="0" smtClean="0"/>
              <a:t>Grant Funded Support</a:t>
            </a:r>
          </a:p>
          <a:p>
            <a:pPr lvl="1"/>
            <a:r>
              <a:rPr lang="en-US" dirty="0" smtClean="0"/>
              <a:t>Eager Research Community</a:t>
            </a:r>
          </a:p>
          <a:p>
            <a:r>
              <a:rPr lang="en-US" dirty="0" smtClean="0"/>
              <a:t>Links and Relationships are established</a:t>
            </a:r>
          </a:p>
          <a:p>
            <a:pPr lvl="1"/>
            <a:r>
              <a:rPr lang="en-US" dirty="0" smtClean="0"/>
              <a:t>MOU</a:t>
            </a:r>
          </a:p>
          <a:p>
            <a:pPr lvl="1"/>
            <a:r>
              <a:rPr lang="en-US" dirty="0" smtClean="0"/>
              <a:t>SLDS</a:t>
            </a:r>
          </a:p>
          <a:p>
            <a:endParaRPr lang="en-US" dirty="0" smtClean="0"/>
          </a:p>
          <a:p>
            <a:pPr lvl="1"/>
            <a:endParaRPr lang="en-US" dirty="0" smtClean="0"/>
          </a:p>
          <a:p>
            <a:pPr>
              <a:buNone/>
            </a:pPr>
            <a:endParaRPr lang="en-US" dirty="0" smtClean="0"/>
          </a:p>
          <a:p>
            <a:endParaRPr lang="en-US" dirty="0" smtClean="0"/>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44</a:t>
            </a:fld>
            <a:endParaRPr lang="en-US" dirty="0"/>
          </a:p>
        </p:txBody>
      </p:sp>
    </p:spTree>
    <p:extLst>
      <p:ext uri="{BB962C8B-B14F-4D97-AF65-F5344CB8AC3E}">
        <p14:creationId xmlns:p14="http://schemas.microsoft.com/office/powerpoint/2010/main" val="2335711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Opportunities</a:t>
            </a:r>
            <a:endParaRPr lang="en-US" dirty="0"/>
          </a:p>
        </p:txBody>
      </p:sp>
      <p:sp>
        <p:nvSpPr>
          <p:cNvPr id="9" name="Text Placeholder 8"/>
          <p:cNvSpPr>
            <a:spLocks noGrp="1"/>
          </p:cNvSpPr>
          <p:nvPr>
            <p:ph idx="1"/>
          </p:nvPr>
        </p:nvSpPr>
        <p:spPr/>
        <p:txBody>
          <a:bodyPr anchor="t">
            <a:normAutofit/>
          </a:bodyPr>
          <a:lstStyle/>
          <a:p>
            <a:r>
              <a:rPr lang="en-US" dirty="0" smtClean="0"/>
              <a:t>Postsecondary outcomes LINKED to K-12 performance</a:t>
            </a:r>
          </a:p>
          <a:p>
            <a:r>
              <a:rPr lang="en-US" dirty="0" smtClean="0"/>
              <a:t>Labor and Employment Outcomes </a:t>
            </a:r>
          </a:p>
          <a:p>
            <a:r>
              <a:rPr lang="en-US" dirty="0" smtClean="0"/>
              <a:t>Pre-Collegiate Program Effectiveness</a:t>
            </a:r>
          </a:p>
          <a:p>
            <a:r>
              <a:rPr lang="en-US" dirty="0" smtClean="0"/>
              <a:t>National enrollment and transfer studies (NSC)</a:t>
            </a:r>
          </a:p>
          <a:p>
            <a:pPr lvl="1"/>
            <a:endParaRPr lang="en-US" dirty="0" smtClean="0"/>
          </a:p>
          <a:p>
            <a:pPr>
              <a:buNone/>
            </a:pPr>
            <a:endParaRPr lang="en-US" dirty="0" smtClean="0"/>
          </a:p>
          <a:p>
            <a:endParaRPr lang="en-US" dirty="0" smtClean="0"/>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45</a:t>
            </a:fld>
            <a:endParaRPr lang="en-US" dirty="0"/>
          </a:p>
        </p:txBody>
      </p:sp>
    </p:spTree>
    <p:extLst>
      <p:ext uri="{BB962C8B-B14F-4D97-AF65-F5344CB8AC3E}">
        <p14:creationId xmlns:p14="http://schemas.microsoft.com/office/powerpoint/2010/main" val="1943721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Challenges</a:t>
            </a:r>
            <a:endParaRPr lang="en-US" dirty="0"/>
          </a:p>
        </p:txBody>
      </p:sp>
      <p:sp>
        <p:nvSpPr>
          <p:cNvPr id="9" name="Text Placeholder 8"/>
          <p:cNvSpPr>
            <a:spLocks noGrp="1"/>
          </p:cNvSpPr>
          <p:nvPr>
            <p:ph idx="1"/>
          </p:nvPr>
        </p:nvSpPr>
        <p:spPr>
          <a:xfrm>
            <a:off x="1066800" y="1600200"/>
            <a:ext cx="7620000" cy="4525963"/>
          </a:xfrm>
        </p:spPr>
        <p:txBody>
          <a:bodyPr anchor="t">
            <a:normAutofit/>
          </a:bodyPr>
          <a:lstStyle/>
          <a:p>
            <a:r>
              <a:rPr lang="en-US" dirty="0" smtClean="0"/>
              <a:t>Data Quality - Linking and Sharing </a:t>
            </a:r>
          </a:p>
          <a:p>
            <a:pPr lvl="1"/>
            <a:r>
              <a:rPr lang="en-US" dirty="0" smtClean="0"/>
              <a:t>CGU Grads, CDE Graduate Data</a:t>
            </a:r>
          </a:p>
          <a:p>
            <a:r>
              <a:rPr lang="en-US" dirty="0" smtClean="0"/>
              <a:t>MOU in “FERPA Purgatory”</a:t>
            </a:r>
          </a:p>
          <a:p>
            <a:r>
              <a:rPr lang="en-US" dirty="0" smtClean="0"/>
              <a:t>Burden vs. Benefit vs. Security</a:t>
            </a:r>
          </a:p>
          <a:p>
            <a:r>
              <a:rPr lang="en-US" dirty="0" smtClean="0"/>
              <a:t>Uncollected data attributes</a:t>
            </a:r>
          </a:p>
          <a:p>
            <a:r>
              <a:rPr lang="en-US" dirty="0" smtClean="0"/>
              <a:t>Reducing Overlap in collections</a:t>
            </a:r>
          </a:p>
          <a:p>
            <a:endParaRPr lang="en-US" dirty="0" smtClean="0"/>
          </a:p>
          <a:p>
            <a:pPr>
              <a:buNone/>
            </a:pPr>
            <a:endParaRPr lang="en-US" dirty="0" smtClean="0"/>
          </a:p>
          <a:p>
            <a:endParaRPr lang="en-US" dirty="0" smtClean="0"/>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46</a:t>
            </a:fld>
            <a:endParaRPr lang="en-US" dirty="0"/>
          </a:p>
        </p:txBody>
      </p:sp>
    </p:spTree>
    <p:extLst>
      <p:ext uri="{BB962C8B-B14F-4D97-AF65-F5344CB8AC3E}">
        <p14:creationId xmlns:p14="http://schemas.microsoft.com/office/powerpoint/2010/main" val="2552264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47</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0075"/>
          <a:stretch/>
        </p:blipFill>
        <p:spPr>
          <a:xfrm>
            <a:off x="276896" y="762000"/>
            <a:ext cx="8685551" cy="5206413"/>
          </a:xfrm>
          <a:prstGeom prst="rect">
            <a:avLst/>
          </a:prstGeom>
        </p:spPr>
      </p:pic>
      <p:sp>
        <p:nvSpPr>
          <p:cNvPr id="6" name="TextBox 5"/>
          <p:cNvSpPr txBox="1"/>
          <p:nvPr/>
        </p:nvSpPr>
        <p:spPr>
          <a:xfrm>
            <a:off x="6286629" y="376102"/>
            <a:ext cx="2660793" cy="369332"/>
          </a:xfrm>
          <a:prstGeom prst="rect">
            <a:avLst/>
          </a:prstGeom>
          <a:noFill/>
        </p:spPr>
        <p:txBody>
          <a:bodyPr wrap="none" rtlCol="0">
            <a:spAutoFit/>
          </a:bodyPr>
          <a:lstStyle/>
          <a:p>
            <a:pPr algn="r"/>
            <a:r>
              <a:rPr lang="en-US" dirty="0" smtClean="0"/>
              <a:t>Mile High Skyline, at dawn</a:t>
            </a:r>
            <a:endParaRPr lang="en-US" dirty="0"/>
          </a:p>
        </p:txBody>
      </p:sp>
    </p:spTree>
    <p:extLst>
      <p:ext uri="{BB962C8B-B14F-4D97-AF65-F5344CB8AC3E}">
        <p14:creationId xmlns:p14="http://schemas.microsoft.com/office/powerpoint/2010/main" val="1788637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48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3400"/>
            <a:ext cx="7848600" cy="5886450"/>
          </a:xfrm>
          <a:prstGeom prst="rect">
            <a:avLst/>
          </a:prstGeom>
        </p:spPr>
      </p:pic>
      <p:sp>
        <p:nvSpPr>
          <p:cNvPr id="8" name="TextBox 7"/>
          <p:cNvSpPr txBox="1"/>
          <p:nvPr/>
        </p:nvSpPr>
        <p:spPr>
          <a:xfrm>
            <a:off x="7307372" y="202568"/>
            <a:ext cx="1150828" cy="369332"/>
          </a:xfrm>
          <a:prstGeom prst="rect">
            <a:avLst/>
          </a:prstGeom>
          <a:noFill/>
        </p:spPr>
        <p:txBody>
          <a:bodyPr wrap="none" rtlCol="0">
            <a:spAutoFit/>
          </a:bodyPr>
          <a:lstStyle/>
          <a:p>
            <a:pPr algn="r"/>
            <a:r>
              <a:rPr lang="en-US" dirty="0" smtClean="0"/>
              <a:t>Aspen, CO</a:t>
            </a:r>
            <a:endParaRPr lang="en-US" dirty="0"/>
          </a:p>
        </p:txBody>
      </p:sp>
    </p:spTree>
    <p:extLst>
      <p:ext uri="{BB962C8B-B14F-4D97-AF65-F5344CB8AC3E}">
        <p14:creationId xmlns:p14="http://schemas.microsoft.com/office/powerpoint/2010/main" val="2182650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928813"/>
            <a:ext cx="7772400" cy="1362075"/>
          </a:xfrm>
        </p:spPr>
        <p:txBody>
          <a:bodyPr anchor="b"/>
          <a:lstStyle/>
          <a:p>
            <a:pPr algn="ctr"/>
            <a:r>
              <a:rPr lang="en-US" dirty="0" smtClean="0"/>
              <a:t>Data in Formative decisions</a:t>
            </a:r>
            <a:endParaRPr lang="en-US" dirty="0"/>
          </a:p>
        </p:txBody>
      </p:sp>
      <p:sp>
        <p:nvSpPr>
          <p:cNvPr id="9" name="Text Placeholder 8"/>
          <p:cNvSpPr>
            <a:spLocks noGrp="1"/>
          </p:cNvSpPr>
          <p:nvPr>
            <p:ph type="body" idx="1"/>
          </p:nvPr>
        </p:nvSpPr>
        <p:spPr>
          <a:xfrm>
            <a:off x="721723" y="3224213"/>
            <a:ext cx="7772400" cy="1500187"/>
          </a:xfrm>
        </p:spPr>
        <p:txBody>
          <a:bodyPr anchor="ctr">
            <a:normAutofit/>
          </a:bodyPr>
          <a:lstStyle/>
          <a:p>
            <a:pPr algn="ctr"/>
            <a:r>
              <a:rPr lang="en-US" sz="3200" dirty="0" smtClean="0"/>
              <a:t>Policies and Legislation</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49</a:t>
            </a:fld>
            <a:endParaRPr lang="en-US" dirty="0"/>
          </a:p>
        </p:txBody>
      </p:sp>
      <p:sp>
        <p:nvSpPr>
          <p:cNvPr id="10" name="Footer Placeholder 5"/>
          <p:cNvSpPr>
            <a:spLocks noGrp="1"/>
          </p:cNvSpPr>
          <p:nvPr>
            <p:ph type="ftr" sz="quarter" idx="11"/>
          </p:nvPr>
        </p:nvSpPr>
        <p:spPr>
          <a:xfrm>
            <a:off x="2590800" y="6356350"/>
            <a:ext cx="3733800" cy="365125"/>
          </a:xfrm>
        </p:spPr>
        <p:txBody>
          <a:bodyPr/>
          <a:lstStyle/>
          <a:p>
            <a:r>
              <a:rPr lang="en-US" smtClean="0"/>
              <a:t>Colorado Department of Higher Education NCCEP Capacity Building Workshop  February 5, 2013</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28600"/>
            <a:ext cx="3657600" cy="2363575"/>
          </a:xfrm>
          <a:prstGeom prst="rect">
            <a:avLst/>
          </a:prstGeom>
        </p:spPr>
      </p:pic>
    </p:spTree>
    <p:extLst>
      <p:ext uri="{BB962C8B-B14F-4D97-AF65-F5344CB8AC3E}">
        <p14:creationId xmlns:p14="http://schemas.microsoft.com/office/powerpoint/2010/main" val="61573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School Graduation Rates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8041982"/>
              </p:ext>
            </p:extLst>
          </p:nvPr>
        </p:nvGraphicFramePr>
        <p:xfrm>
          <a:off x="2971800" y="792163"/>
          <a:ext cx="5715000" cy="5578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1" y="1435100"/>
            <a:ext cx="2590800" cy="4691063"/>
          </a:xfrm>
        </p:spPr>
        <p:txBody>
          <a:bodyPr/>
          <a:lstStyle/>
          <a:p>
            <a:endParaRPr lang="en-US" dirty="0" smtClean="0"/>
          </a:p>
          <a:p>
            <a:r>
              <a:rPr lang="en-US" dirty="0" smtClean="0"/>
              <a:t>On-Time graduation rates for students graduating after the 2010-2011 school year.</a:t>
            </a:r>
          </a:p>
          <a:p>
            <a:endParaRPr lang="en-US" dirty="0"/>
          </a:p>
          <a:p>
            <a:r>
              <a:rPr lang="en-US" b="1" dirty="0" smtClean="0"/>
              <a:t>Colorado GEAR UP</a:t>
            </a:r>
          </a:p>
          <a:p>
            <a:r>
              <a:rPr lang="en-US" b="1" dirty="0" smtClean="0"/>
              <a:t>vs.</a:t>
            </a:r>
          </a:p>
          <a:p>
            <a:r>
              <a:rPr lang="en-US" b="1" dirty="0" smtClean="0"/>
              <a:t>Statewide</a:t>
            </a:r>
            <a:endParaRPr lang="en-US" b="1" dirty="0"/>
          </a:p>
        </p:txBody>
      </p:sp>
    </p:spTree>
    <p:extLst>
      <p:ext uri="{BB962C8B-B14F-4D97-AF65-F5344CB8AC3E}">
        <p14:creationId xmlns:p14="http://schemas.microsoft.com/office/powerpoint/2010/main" val="1811827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in Formative Decisions</a:t>
            </a:r>
            <a:endParaRPr lang="en-US" dirty="0"/>
          </a:p>
        </p:txBody>
      </p:sp>
      <p:sp>
        <p:nvSpPr>
          <p:cNvPr id="9" name="Text Placeholder 8"/>
          <p:cNvSpPr>
            <a:spLocks noGrp="1"/>
          </p:cNvSpPr>
          <p:nvPr>
            <p:ph idx="1"/>
          </p:nvPr>
        </p:nvSpPr>
        <p:spPr/>
        <p:txBody>
          <a:bodyPr anchor="t">
            <a:normAutofit/>
          </a:bodyPr>
          <a:lstStyle/>
          <a:p>
            <a:r>
              <a:rPr lang="en-US" dirty="0"/>
              <a:t>To inform and change policy </a:t>
            </a:r>
          </a:p>
          <a:p>
            <a:r>
              <a:rPr lang="en-US" dirty="0"/>
              <a:t>To aid in P-20 understanding</a:t>
            </a:r>
          </a:p>
          <a:p>
            <a:r>
              <a:rPr lang="en-US" dirty="0" smtClean="0"/>
              <a:t>State </a:t>
            </a:r>
            <a:r>
              <a:rPr lang="en-US" dirty="0"/>
              <a:t>and Federal Mandates</a:t>
            </a:r>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50</a:t>
            </a:fld>
            <a:endParaRPr lang="en-US" dirty="0"/>
          </a:p>
        </p:txBody>
      </p:sp>
    </p:spTree>
    <p:extLst>
      <p:ext uri="{BB962C8B-B14F-4D97-AF65-F5344CB8AC3E}">
        <p14:creationId xmlns:p14="http://schemas.microsoft.com/office/powerpoint/2010/main" val="3949059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Sharing </a:t>
            </a:r>
            <a:endParaRPr lang="en-US" dirty="0"/>
          </a:p>
        </p:txBody>
      </p:sp>
      <p:sp>
        <p:nvSpPr>
          <p:cNvPr id="9" name="Text Placeholder 8"/>
          <p:cNvSpPr>
            <a:spLocks noGrp="1"/>
          </p:cNvSpPr>
          <p:nvPr>
            <p:ph idx="1"/>
          </p:nvPr>
        </p:nvSpPr>
        <p:spPr/>
        <p:txBody>
          <a:bodyPr anchor="t">
            <a:normAutofit lnSpcReduction="10000"/>
          </a:bodyPr>
          <a:lstStyle/>
          <a:p>
            <a:r>
              <a:rPr lang="en-US" dirty="0"/>
              <a:t>Colorado </a:t>
            </a:r>
            <a:r>
              <a:rPr lang="en-US" dirty="0" smtClean="0"/>
              <a:t>Department </a:t>
            </a:r>
            <a:r>
              <a:rPr lang="en-US" dirty="0"/>
              <a:t>of Education </a:t>
            </a:r>
            <a:endParaRPr lang="en-US" dirty="0" smtClean="0"/>
          </a:p>
          <a:p>
            <a:r>
              <a:rPr lang="en-US" dirty="0" smtClean="0"/>
              <a:t>School Districts</a:t>
            </a:r>
          </a:p>
          <a:p>
            <a:r>
              <a:rPr lang="en-US" dirty="0" smtClean="0"/>
              <a:t>GEARUP, TRIO, other Pre-collegiate Programs</a:t>
            </a:r>
          </a:p>
          <a:p>
            <a:r>
              <a:rPr lang="en-US" dirty="0" smtClean="0"/>
              <a:t>Institutions, Researchers, Graduate Students</a:t>
            </a:r>
          </a:p>
          <a:p>
            <a:endParaRPr lang="en-US" dirty="0"/>
          </a:p>
          <a:p>
            <a:r>
              <a:rPr lang="en-US" dirty="0"/>
              <a:t>Share aggregate data </a:t>
            </a:r>
            <a:r>
              <a:rPr lang="en-US" dirty="0" smtClean="0"/>
              <a:t>daily/publicly</a:t>
            </a:r>
          </a:p>
          <a:p>
            <a:pPr lvl="1"/>
            <a:r>
              <a:rPr lang="en-US" dirty="0" smtClean="0"/>
              <a:t>i3: Searches, Downloads, Reports</a:t>
            </a:r>
            <a:endParaRPr lang="en-US" dirty="0"/>
          </a:p>
          <a:p>
            <a:r>
              <a:rPr lang="en-US" dirty="0" smtClean="0"/>
              <a:t>Sharing </a:t>
            </a:r>
            <a:r>
              <a:rPr lang="en-US" dirty="0"/>
              <a:t>potential and practice increasing</a:t>
            </a:r>
            <a:r>
              <a:rPr lang="en-US" dirty="0">
                <a:sym typeface="Wingdings" pitchFamily="2" charset="2"/>
              </a:rPr>
              <a:t> </a:t>
            </a:r>
            <a:endParaRPr lang="en-US" dirty="0"/>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51</a:t>
            </a:fld>
            <a:endParaRPr lang="en-US" dirty="0"/>
          </a:p>
        </p:txBody>
      </p:sp>
    </p:spTree>
    <p:extLst>
      <p:ext uri="{BB962C8B-B14F-4D97-AF65-F5344CB8AC3E}">
        <p14:creationId xmlns:p14="http://schemas.microsoft.com/office/powerpoint/2010/main" val="719441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in Legislative Decisions</a:t>
            </a:r>
            <a:endParaRPr lang="en-US" dirty="0"/>
          </a:p>
        </p:txBody>
      </p:sp>
      <p:sp>
        <p:nvSpPr>
          <p:cNvPr id="9" name="Text Placeholder 8"/>
          <p:cNvSpPr>
            <a:spLocks noGrp="1"/>
          </p:cNvSpPr>
          <p:nvPr>
            <p:ph idx="1"/>
          </p:nvPr>
        </p:nvSpPr>
        <p:spPr/>
        <p:txBody>
          <a:bodyPr anchor="t">
            <a:normAutofit/>
          </a:bodyPr>
          <a:lstStyle/>
          <a:p>
            <a:r>
              <a:rPr lang="en-US" dirty="0" smtClean="0"/>
              <a:t>Concurrent Enrollment – ASCENT</a:t>
            </a:r>
          </a:p>
          <a:p>
            <a:endParaRPr lang="en-US" sz="3200" dirty="0" smtClean="0"/>
          </a:p>
          <a:p>
            <a:r>
              <a:rPr lang="en-US" sz="3200" dirty="0" smtClean="0"/>
              <a:t>Reverse Transfer – Credit When It’s Due</a:t>
            </a:r>
          </a:p>
          <a:p>
            <a:endParaRPr lang="en-US" dirty="0" smtClean="0"/>
          </a:p>
          <a:p>
            <a:r>
              <a:rPr lang="en-US" dirty="0" smtClean="0"/>
              <a:t>SASID Linkage (K-12 to Postsecondary link)</a:t>
            </a:r>
          </a:p>
          <a:p>
            <a:endParaRPr lang="en-US" dirty="0" smtClean="0"/>
          </a:p>
          <a:p>
            <a:r>
              <a:rPr lang="en-US" dirty="0" smtClean="0"/>
              <a:t>Performance Funding </a:t>
            </a:r>
            <a:endParaRPr lang="en-US" dirty="0"/>
          </a:p>
          <a:p>
            <a:pPr marL="457200" lvl="1" indent="0">
              <a:buNone/>
            </a:pPr>
            <a:endParaRPr lang="en-US"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52</a:t>
            </a:fld>
            <a:endParaRPr lang="en-US" dirty="0"/>
          </a:p>
        </p:txBody>
      </p:sp>
    </p:spTree>
    <p:extLst>
      <p:ext uri="{BB962C8B-B14F-4D97-AF65-F5344CB8AC3E}">
        <p14:creationId xmlns:p14="http://schemas.microsoft.com/office/powerpoint/2010/main" val="27999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in Policy Decisions</a:t>
            </a:r>
            <a:endParaRPr lang="en-US" dirty="0"/>
          </a:p>
        </p:txBody>
      </p:sp>
      <p:sp>
        <p:nvSpPr>
          <p:cNvPr id="9" name="Text Placeholder 8"/>
          <p:cNvSpPr>
            <a:spLocks noGrp="1"/>
          </p:cNvSpPr>
          <p:nvPr>
            <p:ph idx="1"/>
          </p:nvPr>
        </p:nvSpPr>
        <p:spPr/>
        <p:txBody>
          <a:bodyPr anchor="t">
            <a:normAutofit/>
          </a:bodyPr>
          <a:lstStyle/>
          <a:p>
            <a:r>
              <a:rPr lang="en-US" dirty="0" smtClean="0"/>
              <a:t>Remedial Assessment</a:t>
            </a:r>
          </a:p>
          <a:p>
            <a:pPr lvl="1"/>
            <a:r>
              <a:rPr lang="en-US" dirty="0"/>
              <a:t>2013-14 Revisions by statue </a:t>
            </a:r>
            <a:endParaRPr lang="en-US" dirty="0" smtClean="0"/>
          </a:p>
          <a:p>
            <a:pPr lvl="1"/>
            <a:r>
              <a:rPr lang="en-US" dirty="0" smtClean="0"/>
              <a:t>K-12 accountability measure</a:t>
            </a:r>
          </a:p>
          <a:p>
            <a:r>
              <a:rPr lang="en-US" dirty="0" smtClean="0"/>
              <a:t>Admission Index/Cut Score</a:t>
            </a:r>
          </a:p>
          <a:p>
            <a:pPr lvl="1"/>
            <a:r>
              <a:rPr lang="en-US" dirty="0" smtClean="0"/>
              <a:t>2013-14 Revisions by statue </a:t>
            </a:r>
          </a:p>
          <a:p>
            <a:pPr lvl="1"/>
            <a:r>
              <a:rPr lang="en-US" dirty="0" smtClean="0"/>
              <a:t>K-12 and HE Alignment </a:t>
            </a:r>
          </a:p>
          <a:p>
            <a:endParaRPr lang="en-US" dirty="0" smtClean="0"/>
          </a:p>
          <a:p>
            <a:pPr>
              <a:buNone/>
            </a:pPr>
            <a:endParaRPr lang="en-US" dirty="0" smtClean="0"/>
          </a:p>
          <a:p>
            <a:endParaRPr lang="en-US" dirty="0" smtClean="0"/>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53</a:t>
            </a:fld>
            <a:endParaRPr lang="en-US" dirty="0"/>
          </a:p>
        </p:txBody>
      </p:sp>
    </p:spTree>
    <p:extLst>
      <p:ext uri="{BB962C8B-B14F-4D97-AF65-F5344CB8AC3E}">
        <p14:creationId xmlns:p14="http://schemas.microsoft.com/office/powerpoint/2010/main" val="97461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54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85800"/>
            <a:ext cx="7540752" cy="5655564"/>
          </a:xfrm>
          <a:prstGeom prst="rect">
            <a:avLst/>
          </a:prstGeom>
        </p:spPr>
      </p:pic>
      <p:sp>
        <p:nvSpPr>
          <p:cNvPr id="8" name="TextBox 7"/>
          <p:cNvSpPr txBox="1"/>
          <p:nvPr/>
        </p:nvSpPr>
        <p:spPr>
          <a:xfrm>
            <a:off x="2777619" y="376102"/>
            <a:ext cx="5432834" cy="369332"/>
          </a:xfrm>
          <a:prstGeom prst="rect">
            <a:avLst/>
          </a:prstGeom>
          <a:noFill/>
        </p:spPr>
        <p:txBody>
          <a:bodyPr wrap="none" rtlCol="0">
            <a:spAutoFit/>
          </a:bodyPr>
          <a:lstStyle/>
          <a:p>
            <a:pPr algn="r"/>
            <a:r>
              <a:rPr lang="en-US" dirty="0" smtClean="0"/>
              <a:t>Hiking Pikes Peak: Summit is 14,114 feet above sea level</a:t>
            </a:r>
            <a:endParaRPr lang="en-US" dirty="0"/>
          </a:p>
        </p:txBody>
      </p:sp>
    </p:spTree>
    <p:extLst>
      <p:ext uri="{BB962C8B-B14F-4D97-AF65-F5344CB8AC3E}">
        <p14:creationId xmlns:p14="http://schemas.microsoft.com/office/powerpoint/2010/main" val="3337163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676400"/>
            <a:ext cx="7772400" cy="1362075"/>
          </a:xfrm>
        </p:spPr>
        <p:txBody>
          <a:bodyPr anchor="b"/>
          <a:lstStyle/>
          <a:p>
            <a:pPr algn="ctr"/>
            <a:r>
              <a:rPr lang="en-US" dirty="0" smtClean="0"/>
              <a:t>Data in GEARUP decisions</a:t>
            </a:r>
            <a:endParaRPr lang="en-US" dirty="0"/>
          </a:p>
        </p:txBody>
      </p:sp>
      <p:sp>
        <p:nvSpPr>
          <p:cNvPr id="9" name="Text Placeholder 8"/>
          <p:cNvSpPr>
            <a:spLocks noGrp="1"/>
          </p:cNvSpPr>
          <p:nvPr>
            <p:ph type="body" idx="1"/>
          </p:nvPr>
        </p:nvSpPr>
        <p:spPr>
          <a:xfrm>
            <a:off x="721723" y="2971800"/>
            <a:ext cx="7772400" cy="1500187"/>
          </a:xfrm>
        </p:spPr>
        <p:txBody>
          <a:bodyPr anchor="ctr">
            <a:normAutofit/>
          </a:bodyPr>
          <a:lstStyle/>
          <a:p>
            <a:pPr algn="ctr"/>
            <a:r>
              <a:rPr lang="en-US" sz="3200" dirty="0" smtClean="0"/>
              <a:t>Administration, Management, Services</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55</a:t>
            </a:fld>
            <a:endParaRPr lang="en-US" dirty="0"/>
          </a:p>
        </p:txBody>
      </p:sp>
      <p:sp>
        <p:nvSpPr>
          <p:cNvPr id="10" name="Footer Placeholder 5"/>
          <p:cNvSpPr>
            <a:spLocks noGrp="1"/>
          </p:cNvSpPr>
          <p:nvPr>
            <p:ph type="ftr" sz="quarter" idx="11"/>
          </p:nvPr>
        </p:nvSpPr>
        <p:spPr>
          <a:xfrm>
            <a:off x="2590800" y="6356350"/>
            <a:ext cx="3733800" cy="365125"/>
          </a:xfrm>
        </p:spPr>
        <p:txBody>
          <a:bodyPr/>
          <a:lstStyle/>
          <a:p>
            <a:r>
              <a:rPr lang="en-US"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3322792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56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9546"/>
            <a:ext cx="7696200" cy="5916454"/>
          </a:xfrm>
          <a:prstGeom prst="rect">
            <a:avLst/>
          </a:prstGeom>
        </p:spPr>
      </p:pic>
    </p:spTree>
    <p:extLst>
      <p:ext uri="{BB962C8B-B14F-4D97-AF65-F5344CB8AC3E}">
        <p14:creationId xmlns:p14="http://schemas.microsoft.com/office/powerpoint/2010/main" val="63852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in GEAR UP Administration</a:t>
            </a:r>
            <a:endParaRPr lang="en-US" dirty="0"/>
          </a:p>
        </p:txBody>
      </p:sp>
      <p:sp>
        <p:nvSpPr>
          <p:cNvPr id="9" name="Text Placeholder 8"/>
          <p:cNvSpPr>
            <a:spLocks noGrp="1"/>
          </p:cNvSpPr>
          <p:nvPr>
            <p:ph idx="1"/>
          </p:nvPr>
        </p:nvSpPr>
        <p:spPr/>
        <p:txBody>
          <a:bodyPr anchor="t">
            <a:normAutofit/>
          </a:bodyPr>
          <a:lstStyle/>
          <a:p>
            <a:r>
              <a:rPr lang="en-US" dirty="0" smtClean="0"/>
              <a:t>Service Data </a:t>
            </a:r>
          </a:p>
          <a:p>
            <a:pPr lvl="1">
              <a:buFont typeface="Symbol"/>
              <a:buChar char="Þ"/>
            </a:pPr>
            <a:r>
              <a:rPr lang="en-US" dirty="0" smtClean="0"/>
              <a:t>Informs Student Contact Hours</a:t>
            </a:r>
          </a:p>
          <a:p>
            <a:r>
              <a:rPr lang="en-US" dirty="0" smtClean="0"/>
              <a:t>Missing Service Data </a:t>
            </a:r>
          </a:p>
          <a:p>
            <a:pPr lvl="1">
              <a:buFont typeface="Symbol"/>
              <a:buChar char="Þ"/>
            </a:pPr>
            <a:r>
              <a:rPr lang="en-US" dirty="0" smtClean="0"/>
              <a:t>Advisor Management</a:t>
            </a:r>
          </a:p>
          <a:p>
            <a:r>
              <a:rPr lang="en-US" dirty="0" smtClean="0"/>
              <a:t>Remediation Progress, Achievement </a:t>
            </a:r>
          </a:p>
          <a:p>
            <a:pPr lvl="1">
              <a:buFont typeface="Symbol"/>
              <a:buChar char="Þ"/>
            </a:pPr>
            <a:r>
              <a:rPr lang="en-US" dirty="0" smtClean="0"/>
              <a:t>Informs Need for Interventions</a:t>
            </a:r>
          </a:p>
          <a:p>
            <a:r>
              <a:rPr lang="en-US" dirty="0"/>
              <a:t>College </a:t>
            </a:r>
            <a:r>
              <a:rPr lang="en-US" dirty="0" smtClean="0"/>
              <a:t>GPA, Attendance </a:t>
            </a:r>
            <a:endParaRPr lang="en-US" dirty="0"/>
          </a:p>
          <a:p>
            <a:pPr marL="857250" lvl="1" indent="-457200">
              <a:buFont typeface="Symbol"/>
              <a:buChar char="Þ"/>
            </a:pPr>
            <a:r>
              <a:rPr lang="en-US" dirty="0" smtClean="0"/>
              <a:t>Inform need for College </a:t>
            </a:r>
            <a:r>
              <a:rPr lang="en-US" dirty="0"/>
              <a:t>Services</a:t>
            </a:r>
          </a:p>
          <a:p>
            <a:pPr>
              <a:buFont typeface="Symbol"/>
              <a:buChar char="Þ"/>
            </a:pPr>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57</a:t>
            </a:fld>
            <a:endParaRPr lang="en-US" dirty="0"/>
          </a:p>
        </p:txBody>
      </p:sp>
    </p:spTree>
    <p:extLst>
      <p:ext uri="{BB962C8B-B14F-4D97-AF65-F5344CB8AC3E}">
        <p14:creationId xmlns:p14="http://schemas.microsoft.com/office/powerpoint/2010/main" val="31460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Analyzing GEAR UP Decisions</a:t>
            </a:r>
            <a:endParaRPr lang="en-US" dirty="0"/>
          </a:p>
        </p:txBody>
      </p:sp>
      <p:sp>
        <p:nvSpPr>
          <p:cNvPr id="9" name="Text Placeholder 8"/>
          <p:cNvSpPr>
            <a:spLocks noGrp="1"/>
          </p:cNvSpPr>
          <p:nvPr>
            <p:ph idx="1"/>
          </p:nvPr>
        </p:nvSpPr>
        <p:spPr/>
        <p:txBody>
          <a:bodyPr anchor="t">
            <a:normAutofit/>
          </a:bodyPr>
          <a:lstStyle/>
          <a:p>
            <a:r>
              <a:rPr lang="en-US" dirty="0" smtClean="0"/>
              <a:t>GU2 (Cycle 2005-2011)</a:t>
            </a:r>
          </a:p>
          <a:p>
            <a:r>
              <a:rPr lang="en-US" dirty="0" smtClean="0"/>
              <a:t>Dual Courses &amp; CLEP Tests</a:t>
            </a:r>
          </a:p>
          <a:p>
            <a:pPr lvl="1">
              <a:buFont typeface="Symbol"/>
              <a:buChar char="Þ"/>
            </a:pPr>
            <a:r>
              <a:rPr lang="en-US" dirty="0" smtClean="0"/>
              <a:t>Transcripted Hours  </a:t>
            </a:r>
          </a:p>
          <a:p>
            <a:pPr lvl="1">
              <a:buFont typeface="Symbol"/>
              <a:buChar char="Þ"/>
            </a:pPr>
            <a:r>
              <a:rPr lang="en-US" dirty="0" smtClean="0"/>
              <a:t>On-Track to Graduate</a:t>
            </a:r>
          </a:p>
          <a:p>
            <a:r>
              <a:rPr lang="en-US" dirty="0" smtClean="0"/>
              <a:t>Cohorts, Year-by-Year Tracking </a:t>
            </a:r>
          </a:p>
          <a:p>
            <a:pPr marL="857250" lvl="1" indent="-457200">
              <a:buFont typeface="Symbol"/>
              <a:buChar char="Þ"/>
            </a:pPr>
            <a:r>
              <a:rPr lang="en-US" dirty="0" smtClean="0"/>
              <a:t>College Matriculation Rates</a:t>
            </a:r>
          </a:p>
          <a:p>
            <a:pPr marL="857250" lvl="1" indent="-457200">
              <a:buFont typeface="Symbol"/>
              <a:buChar char="Þ"/>
            </a:pPr>
            <a:r>
              <a:rPr lang="en-US" dirty="0" smtClean="0"/>
              <a:t>College Persistence</a:t>
            </a:r>
          </a:p>
          <a:p>
            <a:pPr marL="857250" lvl="1" indent="-457200">
              <a:buFont typeface="Symbol"/>
              <a:buChar char="Þ"/>
            </a:pPr>
            <a:r>
              <a:rPr lang="en-US" dirty="0" smtClean="0"/>
              <a:t>Success Rates</a:t>
            </a:r>
          </a:p>
          <a:p>
            <a:pPr marL="857250" lvl="1" indent="-457200">
              <a:buFont typeface="Symbol"/>
              <a:buChar char="Þ"/>
            </a:pPr>
            <a:endParaRPr lang="en-US" dirty="0" smtClean="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58</a:t>
            </a:fld>
            <a:endParaRPr lang="en-US" dirty="0"/>
          </a:p>
        </p:txBody>
      </p:sp>
    </p:spTree>
    <p:extLst>
      <p:ext uri="{BB962C8B-B14F-4D97-AF65-F5344CB8AC3E}">
        <p14:creationId xmlns:p14="http://schemas.microsoft.com/office/powerpoint/2010/main" val="222548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UP Results</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smtClean="0"/>
              <a:t>GU2 (2005-2011)</a:t>
            </a:r>
          </a:p>
          <a:p>
            <a:r>
              <a:rPr lang="en-US" dirty="0" smtClean="0"/>
              <a:t>First Graduating Cohort in May 2011</a:t>
            </a:r>
          </a:p>
          <a:p>
            <a:r>
              <a:rPr lang="en-US" dirty="0" smtClean="0"/>
              <a:t>87 % - On-Time Graduation (of Active 9</a:t>
            </a:r>
            <a:r>
              <a:rPr lang="en-US" baseline="30000" dirty="0" smtClean="0"/>
              <a:t>th</a:t>
            </a:r>
            <a:r>
              <a:rPr lang="en-US" dirty="0" smtClean="0"/>
              <a:t>-12</a:t>
            </a:r>
            <a:r>
              <a:rPr lang="en-US" baseline="30000" dirty="0" smtClean="0"/>
              <a:t>th</a:t>
            </a:r>
            <a:r>
              <a:rPr lang="en-US" dirty="0" smtClean="0"/>
              <a:t>)</a:t>
            </a:r>
          </a:p>
          <a:p>
            <a:pPr lvl="1"/>
            <a:r>
              <a:rPr lang="en-US" dirty="0" smtClean="0"/>
              <a:t>72 % Statewide Rate</a:t>
            </a:r>
          </a:p>
          <a:p>
            <a:r>
              <a:rPr lang="en-US" dirty="0" smtClean="0"/>
              <a:t>84 % - College Going Rate (of HS Graduates)</a:t>
            </a:r>
          </a:p>
          <a:p>
            <a:pPr lvl="1"/>
            <a:r>
              <a:rPr lang="en-US" dirty="0"/>
              <a:t>46% Statewide Rate (to Public Colleges)</a:t>
            </a:r>
          </a:p>
          <a:p>
            <a:r>
              <a:rPr lang="en-US" dirty="0" smtClean="0"/>
              <a:t>81 % - Year 1 College Persistence </a:t>
            </a:r>
          </a:p>
          <a:p>
            <a:r>
              <a:rPr lang="en-US" dirty="0" smtClean="0"/>
              <a:t>69 % - On Track To Graduate </a:t>
            </a:r>
          </a:p>
          <a:p>
            <a:pPr lvl="1"/>
            <a:r>
              <a:rPr lang="en-US" dirty="0" smtClean="0"/>
              <a:t>44 % Statewide Rate</a:t>
            </a:r>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59</a:t>
            </a:fld>
            <a:endParaRPr lang="en-US" dirty="0"/>
          </a:p>
        </p:txBody>
      </p:sp>
      <p:sp>
        <p:nvSpPr>
          <p:cNvPr id="6" name="TextBox 5"/>
          <p:cNvSpPr txBox="1"/>
          <p:nvPr/>
        </p:nvSpPr>
        <p:spPr>
          <a:xfrm>
            <a:off x="1295400" y="5801380"/>
            <a:ext cx="7696200" cy="523220"/>
          </a:xfrm>
          <a:prstGeom prst="rect">
            <a:avLst/>
          </a:prstGeom>
          <a:noFill/>
        </p:spPr>
        <p:txBody>
          <a:bodyPr wrap="square" rtlCol="0">
            <a:spAutoFit/>
          </a:bodyPr>
          <a:lstStyle/>
          <a:p>
            <a:r>
              <a:rPr lang="en-US" sz="1400" dirty="0" smtClean="0"/>
              <a:t>Source: Colorado GEAR UP - </a:t>
            </a:r>
            <a:r>
              <a:rPr lang="en-US" sz="1400" dirty="0"/>
              <a:t>Improving Academic Achievement: A Report on Colorado GEAR UP II At-Risk Student </a:t>
            </a:r>
            <a:r>
              <a:rPr lang="en-US" sz="1400" dirty="0" smtClean="0"/>
              <a:t>Outcomes, </a:t>
            </a:r>
            <a:r>
              <a:rPr lang="en-US" sz="1400" dirty="0"/>
              <a:t>August 2012</a:t>
            </a:r>
          </a:p>
        </p:txBody>
      </p:sp>
    </p:spTree>
    <p:extLst>
      <p:ext uri="{BB962C8B-B14F-4D97-AF65-F5344CB8AC3E}">
        <p14:creationId xmlns:p14="http://schemas.microsoft.com/office/powerpoint/2010/main" val="38284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College Matriculation Rates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4673598"/>
              </p:ext>
            </p:extLst>
          </p:nvPr>
        </p:nvGraphicFramePr>
        <p:xfrm>
          <a:off x="2971800" y="792163"/>
          <a:ext cx="5715000" cy="5578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1" y="1435100"/>
            <a:ext cx="2590800" cy="4691063"/>
          </a:xfrm>
        </p:spPr>
        <p:txBody>
          <a:bodyPr/>
          <a:lstStyle/>
          <a:p>
            <a:endParaRPr lang="en-US" dirty="0" smtClean="0"/>
          </a:p>
          <a:p>
            <a:r>
              <a:rPr lang="en-US" dirty="0" smtClean="0"/>
              <a:t>Entering college in the fall term immediately following graduation for students graduating after the 2010-2011 school year.</a:t>
            </a:r>
          </a:p>
          <a:p>
            <a:endParaRPr lang="en-US" dirty="0"/>
          </a:p>
          <a:p>
            <a:r>
              <a:rPr lang="en-US" b="1" dirty="0" smtClean="0"/>
              <a:t>Colorado GEAR UP</a:t>
            </a:r>
          </a:p>
          <a:p>
            <a:r>
              <a:rPr lang="en-US" b="1" dirty="0" smtClean="0"/>
              <a:t>vs.</a:t>
            </a:r>
          </a:p>
          <a:p>
            <a:r>
              <a:rPr lang="en-US" b="1" dirty="0" smtClean="0"/>
              <a:t>Statewide</a:t>
            </a:r>
            <a:endParaRPr lang="en-US" b="1" dirty="0"/>
          </a:p>
        </p:txBody>
      </p:sp>
    </p:spTree>
    <p:extLst>
      <p:ext uri="{BB962C8B-B14F-4D97-AF65-F5344CB8AC3E}">
        <p14:creationId xmlns:p14="http://schemas.microsoft.com/office/powerpoint/2010/main" val="2625393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Data Influences GEAR UP Decisions</a:t>
            </a:r>
            <a:endParaRPr lang="en-US" dirty="0"/>
          </a:p>
        </p:txBody>
      </p:sp>
      <p:sp>
        <p:nvSpPr>
          <p:cNvPr id="9" name="Text Placeholder 8"/>
          <p:cNvSpPr>
            <a:spLocks noGrp="1"/>
          </p:cNvSpPr>
          <p:nvPr>
            <p:ph idx="1"/>
          </p:nvPr>
        </p:nvSpPr>
        <p:spPr/>
        <p:txBody>
          <a:bodyPr anchor="t">
            <a:normAutofit/>
          </a:bodyPr>
          <a:lstStyle/>
          <a:p>
            <a:r>
              <a:rPr lang="en-US" sz="3200" dirty="0" smtClean="0"/>
              <a:t>GU3 (2011-2017)</a:t>
            </a:r>
          </a:p>
          <a:p>
            <a:r>
              <a:rPr lang="en-US" dirty="0" smtClean="0"/>
              <a:t>State Remedial Rates, GU2 Students </a:t>
            </a:r>
          </a:p>
          <a:p>
            <a:pPr lvl="1">
              <a:buFont typeface="Symbol"/>
              <a:buChar char="Þ"/>
            </a:pPr>
            <a:r>
              <a:rPr lang="en-US" dirty="0" smtClean="0"/>
              <a:t>Need for Remedial Intervention </a:t>
            </a:r>
          </a:p>
          <a:p>
            <a:pPr lvl="1">
              <a:buFont typeface="Symbol"/>
              <a:buChar char="Þ"/>
            </a:pPr>
            <a:r>
              <a:rPr lang="en-US" dirty="0" smtClean="0"/>
              <a:t>GU3 Early Assessment and Enrollment</a:t>
            </a:r>
          </a:p>
          <a:p>
            <a:r>
              <a:rPr lang="en-US" dirty="0" smtClean="0"/>
              <a:t>Remedial Progress Tracking</a:t>
            </a:r>
          </a:p>
          <a:p>
            <a:pPr lvl="1">
              <a:buFont typeface="Symbol"/>
              <a:buChar char="Þ"/>
            </a:pPr>
            <a:r>
              <a:rPr lang="en-US" dirty="0" smtClean="0"/>
              <a:t>Informs effective methods</a:t>
            </a:r>
          </a:p>
          <a:p>
            <a:pPr lvl="1">
              <a:buFont typeface="Symbol"/>
              <a:buChar char="Þ"/>
            </a:pPr>
            <a:r>
              <a:rPr lang="en-US" dirty="0" smtClean="0"/>
              <a:t>Identifies advisors/students needing extra attention</a:t>
            </a:r>
          </a:p>
          <a:p>
            <a:pPr lvl="1">
              <a:buFont typeface="Symbol"/>
              <a:buChar char="Þ"/>
            </a:pPr>
            <a:endParaRPr lang="en-US" dirty="0" smtClean="0"/>
          </a:p>
          <a:p>
            <a:pPr lvl="1">
              <a:buFont typeface="Symbol"/>
              <a:buChar char="Þ"/>
            </a:pPr>
            <a:endParaRPr lang="en-US" dirty="0" smtClean="0"/>
          </a:p>
          <a:p>
            <a:pPr lvl="1">
              <a:buFont typeface="Symbol"/>
              <a:buChar char="Þ"/>
            </a:pPr>
            <a:endParaRPr lang="en-US" sz="28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60</a:t>
            </a:fld>
            <a:endParaRPr lang="en-US" dirty="0"/>
          </a:p>
        </p:txBody>
      </p:sp>
    </p:spTree>
    <p:extLst>
      <p:ext uri="{BB962C8B-B14F-4D97-AF65-F5344CB8AC3E}">
        <p14:creationId xmlns:p14="http://schemas.microsoft.com/office/powerpoint/2010/main" val="29932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Research</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Further 2011 Graduates Analysis</a:t>
            </a:r>
          </a:p>
          <a:p>
            <a:pPr lvl="1"/>
            <a:r>
              <a:rPr lang="en-US" dirty="0" smtClean="0"/>
              <a:t>Combining efforts</a:t>
            </a:r>
          </a:p>
          <a:p>
            <a:pPr lvl="2"/>
            <a:r>
              <a:rPr lang="en-US" dirty="0" smtClean="0"/>
              <a:t>Colorado GEAR UP</a:t>
            </a:r>
          </a:p>
          <a:p>
            <a:pPr lvl="2"/>
            <a:r>
              <a:rPr lang="en-US" dirty="0" smtClean="0"/>
              <a:t>Colorado Department of Higher Education</a:t>
            </a:r>
          </a:p>
          <a:p>
            <a:pPr lvl="2"/>
            <a:r>
              <a:rPr lang="en-US" dirty="0" smtClean="0"/>
              <a:t>Colorado Department of Education</a:t>
            </a:r>
          </a:p>
          <a:p>
            <a:pPr lvl="2"/>
            <a:r>
              <a:rPr lang="en-US" dirty="0" smtClean="0"/>
              <a:t>National Research Institutions</a:t>
            </a:r>
          </a:p>
          <a:p>
            <a:pPr lvl="3"/>
            <a:r>
              <a:rPr lang="en-US" dirty="0" smtClean="0"/>
              <a:t>Harvard </a:t>
            </a:r>
            <a:r>
              <a:rPr lang="en-US" dirty="0"/>
              <a:t>University</a:t>
            </a:r>
          </a:p>
          <a:p>
            <a:pPr lvl="3"/>
            <a:r>
              <a:rPr lang="en-US" dirty="0" smtClean="0"/>
              <a:t>Stanford University</a:t>
            </a:r>
          </a:p>
          <a:p>
            <a:pPr lvl="3"/>
            <a:r>
              <a:rPr lang="en-US" dirty="0"/>
              <a:t>University of Colorado </a:t>
            </a:r>
          </a:p>
          <a:p>
            <a:pPr lvl="3"/>
            <a:r>
              <a:rPr lang="en-US" dirty="0" smtClean="0"/>
              <a:t>University of Michigan</a:t>
            </a:r>
          </a:p>
          <a:p>
            <a:pPr lvl="3"/>
            <a:r>
              <a:rPr lang="en-US" dirty="0" smtClean="0"/>
              <a:t>Vanderbilt University</a:t>
            </a:r>
          </a:p>
          <a:p>
            <a:pPr lvl="1"/>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61</a:t>
            </a:fld>
            <a:endParaRPr lang="en-US" dirty="0"/>
          </a:p>
        </p:txBody>
      </p:sp>
    </p:spTree>
    <p:extLst>
      <p:ext uri="{BB962C8B-B14F-4D97-AF65-F5344CB8AC3E}">
        <p14:creationId xmlns:p14="http://schemas.microsoft.com/office/powerpoint/2010/main" val="1510139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Research</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Further 2011 Graduates Analysis</a:t>
            </a:r>
          </a:p>
          <a:p>
            <a:pPr lvl="1"/>
            <a:r>
              <a:rPr lang="en-US" dirty="0" smtClean="0"/>
              <a:t>In depth analysis of statewide dataset of high school students going to college, progress and outcomes</a:t>
            </a:r>
          </a:p>
          <a:p>
            <a:pPr lvl="1"/>
            <a:r>
              <a:rPr lang="en-US" dirty="0" smtClean="0"/>
              <a:t>Ranging concentrations of study</a:t>
            </a:r>
          </a:p>
          <a:p>
            <a:pPr lvl="2"/>
            <a:r>
              <a:rPr lang="en-US" dirty="0" smtClean="0"/>
              <a:t>Dual/Concurrent Enrollment</a:t>
            </a:r>
          </a:p>
          <a:p>
            <a:pPr lvl="2"/>
            <a:r>
              <a:rPr lang="en-US" dirty="0" smtClean="0"/>
              <a:t>Remedial Trends, Progress and Outcomes</a:t>
            </a:r>
          </a:p>
          <a:p>
            <a:pPr lvl="2"/>
            <a:r>
              <a:rPr lang="en-US" dirty="0" smtClean="0"/>
              <a:t>Effects of CLEP Testing</a:t>
            </a:r>
          </a:p>
          <a:p>
            <a:pPr lvl="2"/>
            <a:r>
              <a:rPr lang="en-US" dirty="0" smtClean="0"/>
              <a:t>Financial Aid</a:t>
            </a:r>
          </a:p>
          <a:p>
            <a:pPr lvl="2"/>
            <a:r>
              <a:rPr lang="en-US" dirty="0" smtClean="0"/>
              <a:t>Cost-Benefit Analysis</a:t>
            </a:r>
          </a:p>
          <a:p>
            <a:pPr lvl="1"/>
            <a:endParaRPr lang="en-US" dirty="0"/>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62</a:t>
            </a:fld>
            <a:endParaRPr lang="en-US" dirty="0"/>
          </a:p>
        </p:txBody>
      </p:sp>
    </p:spTree>
    <p:extLst>
      <p:ext uri="{BB962C8B-B14F-4D97-AF65-F5344CB8AC3E}">
        <p14:creationId xmlns:p14="http://schemas.microsoft.com/office/powerpoint/2010/main" val="1402399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63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86" y="711200"/>
            <a:ext cx="8128000" cy="5461000"/>
          </a:xfrm>
          <a:prstGeom prst="rect">
            <a:avLst/>
          </a:prstGeom>
        </p:spPr>
      </p:pic>
      <p:sp>
        <p:nvSpPr>
          <p:cNvPr id="6" name="TextBox 5"/>
          <p:cNvSpPr txBox="1"/>
          <p:nvPr/>
        </p:nvSpPr>
        <p:spPr>
          <a:xfrm>
            <a:off x="7620083" y="341868"/>
            <a:ext cx="1123577" cy="369332"/>
          </a:xfrm>
          <a:prstGeom prst="rect">
            <a:avLst/>
          </a:prstGeom>
          <a:noFill/>
        </p:spPr>
        <p:txBody>
          <a:bodyPr wrap="none" rtlCol="0">
            <a:spAutoFit/>
          </a:bodyPr>
          <a:lstStyle/>
          <a:p>
            <a:pPr algn="r"/>
            <a:r>
              <a:rPr lang="en-US" dirty="0" err="1" smtClean="0"/>
              <a:t>Salida</a:t>
            </a:r>
            <a:r>
              <a:rPr lang="en-US" dirty="0" smtClean="0"/>
              <a:t>, CO</a:t>
            </a:r>
            <a:endParaRPr lang="en-US" dirty="0"/>
          </a:p>
        </p:txBody>
      </p:sp>
    </p:spTree>
    <p:extLst>
      <p:ext uri="{BB962C8B-B14F-4D97-AF65-F5344CB8AC3E}">
        <p14:creationId xmlns:p14="http://schemas.microsoft.com/office/powerpoint/2010/main" val="96836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524000"/>
            <a:ext cx="7772400" cy="1362075"/>
          </a:xfrm>
        </p:spPr>
        <p:txBody>
          <a:bodyPr anchor="b"/>
          <a:lstStyle/>
          <a:p>
            <a:pPr algn="ctr"/>
            <a:r>
              <a:rPr lang="en-US" dirty="0" smtClean="0"/>
              <a:t>Best Practices, overview</a:t>
            </a:r>
            <a:endParaRPr lang="en-US" dirty="0"/>
          </a:p>
        </p:txBody>
      </p:sp>
      <p:sp>
        <p:nvSpPr>
          <p:cNvPr id="9" name="Text Placeholder 8"/>
          <p:cNvSpPr>
            <a:spLocks noGrp="1"/>
          </p:cNvSpPr>
          <p:nvPr>
            <p:ph type="body" idx="1"/>
          </p:nvPr>
        </p:nvSpPr>
        <p:spPr>
          <a:xfrm>
            <a:off x="721723" y="2819400"/>
            <a:ext cx="7772400" cy="1500187"/>
          </a:xfrm>
        </p:spPr>
        <p:txBody>
          <a:bodyPr anchor="ctr">
            <a:normAutofit/>
          </a:bodyPr>
          <a:lstStyle/>
          <a:p>
            <a:pPr algn="ctr"/>
            <a:r>
              <a:rPr lang="en-US" sz="3200" dirty="0" smtClean="0"/>
              <a:t>What we got right</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64</a:t>
            </a:fld>
            <a:endParaRPr lang="en-US" dirty="0"/>
          </a:p>
        </p:txBody>
      </p:sp>
      <p:sp>
        <p:nvSpPr>
          <p:cNvPr id="10" name="Footer Placeholder 5"/>
          <p:cNvSpPr>
            <a:spLocks noGrp="1"/>
          </p:cNvSpPr>
          <p:nvPr>
            <p:ph type="ftr" sz="quarter" idx="11"/>
          </p:nvPr>
        </p:nvSpPr>
        <p:spPr>
          <a:xfrm>
            <a:off x="2590800" y="6356350"/>
            <a:ext cx="3733800" cy="365125"/>
          </a:xfrm>
        </p:spPr>
        <p:txBody>
          <a:bodyPr/>
          <a:lstStyle/>
          <a:p>
            <a:r>
              <a:rPr lang="en-US"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6157374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What We Have Learned</a:t>
            </a:r>
            <a:endParaRPr lang="en-US" dirty="0"/>
          </a:p>
        </p:txBody>
      </p:sp>
      <p:sp>
        <p:nvSpPr>
          <p:cNvPr id="9" name="Text Placeholder 8"/>
          <p:cNvSpPr>
            <a:spLocks noGrp="1"/>
          </p:cNvSpPr>
          <p:nvPr>
            <p:ph idx="1"/>
          </p:nvPr>
        </p:nvSpPr>
        <p:spPr/>
        <p:txBody>
          <a:bodyPr anchor="t">
            <a:normAutofit/>
          </a:bodyPr>
          <a:lstStyle/>
          <a:p>
            <a:r>
              <a:rPr lang="en-US" sz="3200" dirty="0" smtClean="0"/>
              <a:t>Data Drives Legislation, Policies, Decisions </a:t>
            </a:r>
          </a:p>
          <a:p>
            <a:pPr lvl="1"/>
            <a:r>
              <a:rPr lang="en-US" sz="2400" dirty="0" smtClean="0"/>
              <a:t>Remedial Report</a:t>
            </a:r>
          </a:p>
          <a:p>
            <a:pPr lvl="2"/>
            <a:r>
              <a:rPr lang="en-US" sz="2000" dirty="0" smtClean="0"/>
              <a:t>Early Remediation</a:t>
            </a:r>
          </a:p>
          <a:p>
            <a:pPr lvl="2"/>
            <a:r>
              <a:rPr lang="en-US" sz="2000" dirty="0" smtClean="0"/>
              <a:t>Delivery Methods</a:t>
            </a:r>
          </a:p>
          <a:p>
            <a:pPr lvl="1"/>
            <a:r>
              <a:rPr lang="en-US" sz="2400" dirty="0" smtClean="0"/>
              <a:t>Progress &amp; Outcomes</a:t>
            </a:r>
          </a:p>
          <a:p>
            <a:pPr lvl="2"/>
            <a:r>
              <a:rPr lang="en-US" sz="2000" dirty="0" smtClean="0"/>
              <a:t>Transcript Framework</a:t>
            </a:r>
          </a:p>
          <a:p>
            <a:pPr lvl="1"/>
            <a:r>
              <a:rPr lang="en-US" sz="2400" dirty="0" smtClean="0"/>
              <a:t>Financial Aid Allocations to colleges</a:t>
            </a:r>
          </a:p>
          <a:p>
            <a:pPr lvl="2"/>
            <a:r>
              <a:rPr lang="en-US" sz="2000" dirty="0" smtClean="0"/>
              <a:t>Funding Models</a:t>
            </a:r>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65</a:t>
            </a:fld>
            <a:endParaRPr lang="en-US" dirty="0"/>
          </a:p>
        </p:txBody>
      </p:sp>
    </p:spTree>
    <p:extLst>
      <p:ext uri="{BB962C8B-B14F-4D97-AF65-F5344CB8AC3E}">
        <p14:creationId xmlns:p14="http://schemas.microsoft.com/office/powerpoint/2010/main" val="39490595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What We Have Learned</a:t>
            </a:r>
            <a:endParaRPr lang="en-US" dirty="0"/>
          </a:p>
        </p:txBody>
      </p:sp>
      <p:sp>
        <p:nvSpPr>
          <p:cNvPr id="9" name="Text Placeholder 8"/>
          <p:cNvSpPr>
            <a:spLocks noGrp="1"/>
          </p:cNvSpPr>
          <p:nvPr>
            <p:ph idx="1"/>
          </p:nvPr>
        </p:nvSpPr>
        <p:spPr/>
        <p:txBody>
          <a:bodyPr anchor="t">
            <a:normAutofit lnSpcReduction="10000"/>
          </a:bodyPr>
          <a:lstStyle/>
          <a:p>
            <a:r>
              <a:rPr lang="en-US" sz="3200" dirty="0" smtClean="0"/>
              <a:t>Relationships</a:t>
            </a:r>
          </a:p>
          <a:p>
            <a:pPr lvl="1"/>
            <a:r>
              <a:rPr lang="en-US" sz="2800" dirty="0" smtClean="0"/>
              <a:t>Department of Education</a:t>
            </a:r>
          </a:p>
          <a:p>
            <a:pPr lvl="1"/>
            <a:r>
              <a:rPr lang="en-US" dirty="0" smtClean="0"/>
              <a:t>Local Education Agencies (LEA)</a:t>
            </a:r>
          </a:p>
          <a:p>
            <a:pPr lvl="2"/>
            <a:r>
              <a:rPr lang="en-US" sz="2400" dirty="0" smtClean="0"/>
              <a:t>Denver Public Schools Remedial Project</a:t>
            </a:r>
          </a:p>
          <a:p>
            <a:r>
              <a:rPr lang="en-US" sz="3200" dirty="0" smtClean="0"/>
              <a:t>Make Data Available</a:t>
            </a:r>
          </a:p>
          <a:p>
            <a:pPr lvl="1"/>
            <a:r>
              <a:rPr lang="en-US" sz="2800" dirty="0" smtClean="0"/>
              <a:t>Available data leads to more discussion, progress, and change</a:t>
            </a:r>
            <a:endParaRPr lang="en-US" dirty="0"/>
          </a:p>
          <a:p>
            <a:pPr lvl="1"/>
            <a:r>
              <a:rPr lang="en-US" sz="2800" dirty="0" smtClean="0"/>
              <a:t>Corrections to data and data collection</a:t>
            </a:r>
          </a:p>
          <a:p>
            <a:pPr lvl="1"/>
            <a:r>
              <a:rPr lang="en-US" dirty="0" smtClean="0"/>
              <a:t>Transparency</a:t>
            </a:r>
            <a:endParaRPr lang="en-US" sz="2800" dirty="0" smtClean="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66</a:t>
            </a:fld>
            <a:endParaRPr lang="en-US" dirty="0"/>
          </a:p>
        </p:txBody>
      </p:sp>
    </p:spTree>
    <p:extLst>
      <p:ext uri="{BB962C8B-B14F-4D97-AF65-F5344CB8AC3E}">
        <p14:creationId xmlns:p14="http://schemas.microsoft.com/office/powerpoint/2010/main" val="132515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What We Have Learned</a:t>
            </a:r>
          </a:p>
        </p:txBody>
      </p:sp>
      <p:sp>
        <p:nvSpPr>
          <p:cNvPr id="9" name="Text Placeholder 8"/>
          <p:cNvSpPr>
            <a:spLocks noGrp="1"/>
          </p:cNvSpPr>
          <p:nvPr>
            <p:ph idx="1"/>
          </p:nvPr>
        </p:nvSpPr>
        <p:spPr/>
        <p:txBody>
          <a:bodyPr anchor="t">
            <a:normAutofit/>
          </a:bodyPr>
          <a:lstStyle/>
          <a:p>
            <a:r>
              <a:rPr lang="en-US" dirty="0"/>
              <a:t>Data Sharing</a:t>
            </a:r>
          </a:p>
          <a:p>
            <a:pPr lvl="1"/>
            <a:r>
              <a:rPr lang="en-US" dirty="0" smtClean="0"/>
              <a:t>No one knows what they want in the beginning</a:t>
            </a:r>
          </a:p>
          <a:p>
            <a:pPr lvl="1"/>
            <a:r>
              <a:rPr lang="en-US" dirty="0" smtClean="0"/>
              <a:t>Open </a:t>
            </a:r>
            <a:r>
              <a:rPr lang="en-US" dirty="0"/>
              <a:t>communication leads to clear message</a:t>
            </a:r>
          </a:p>
          <a:p>
            <a:pPr lvl="1"/>
            <a:r>
              <a:rPr lang="en-US" dirty="0"/>
              <a:t>Ask questions about data and what is being </a:t>
            </a:r>
            <a:r>
              <a:rPr lang="en-US" dirty="0" smtClean="0"/>
              <a:t>delivered, </a:t>
            </a:r>
            <a:r>
              <a:rPr lang="en-US" dirty="0"/>
              <a:t>assumptions lead to </a:t>
            </a:r>
            <a:r>
              <a:rPr lang="en-US" dirty="0" smtClean="0"/>
              <a:t>errors</a:t>
            </a:r>
          </a:p>
          <a:p>
            <a:r>
              <a:rPr lang="en-US" dirty="0" smtClean="0"/>
              <a:t>Think Long Term</a:t>
            </a:r>
          </a:p>
          <a:p>
            <a:pPr lvl="1"/>
            <a:r>
              <a:rPr lang="en-US" dirty="0" smtClean="0"/>
              <a:t>Baby steps are great, Redoing work is not</a:t>
            </a:r>
            <a:endParaRPr lang="en-US" dirty="0"/>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67</a:t>
            </a:fld>
            <a:endParaRPr lang="en-US" dirty="0"/>
          </a:p>
        </p:txBody>
      </p:sp>
    </p:spTree>
    <p:extLst>
      <p:ext uri="{BB962C8B-B14F-4D97-AF65-F5344CB8AC3E}">
        <p14:creationId xmlns:p14="http://schemas.microsoft.com/office/powerpoint/2010/main" val="1875180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42" t="12423" r="12372" b="13116"/>
          <a:stretch/>
        </p:blipFill>
        <p:spPr bwMode="auto">
          <a:xfrm>
            <a:off x="1066800" y="685800"/>
            <a:ext cx="7140262" cy="544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68</a:t>
            </a:fld>
            <a:endParaRPr lang="en-US" dirty="0"/>
          </a:p>
        </p:txBody>
      </p:sp>
    </p:spTree>
    <p:extLst>
      <p:ext uri="{BB962C8B-B14F-4D97-AF65-F5344CB8AC3E}">
        <p14:creationId xmlns:p14="http://schemas.microsoft.com/office/powerpoint/2010/main" val="29262098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4" name="Slide Number Placeholder 3"/>
          <p:cNvSpPr>
            <a:spLocks noGrp="1"/>
          </p:cNvSpPr>
          <p:nvPr>
            <p:ph type="sldNum" sz="quarter" idx="12"/>
          </p:nvPr>
        </p:nvSpPr>
        <p:spPr/>
        <p:txBody>
          <a:bodyPr/>
          <a:lstStyle/>
          <a:p>
            <a:fld id="{345A4548-AE28-4274-9EE3-7D49BE4FD391}" type="slidenum">
              <a:rPr lang="en-US" smtClean="0"/>
              <a:t>69</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816" b="19524"/>
          <a:stretch/>
        </p:blipFill>
        <p:spPr>
          <a:xfrm>
            <a:off x="381000" y="771787"/>
            <a:ext cx="8331200" cy="4790114"/>
          </a:xfrm>
          <a:prstGeom prst="rect">
            <a:avLst/>
          </a:prstGeom>
        </p:spPr>
      </p:pic>
      <p:sp>
        <p:nvSpPr>
          <p:cNvPr id="6" name="TextBox 5"/>
          <p:cNvSpPr txBox="1"/>
          <p:nvPr/>
        </p:nvSpPr>
        <p:spPr>
          <a:xfrm>
            <a:off x="7057087" y="392668"/>
            <a:ext cx="1716624" cy="369332"/>
          </a:xfrm>
          <a:prstGeom prst="rect">
            <a:avLst/>
          </a:prstGeom>
          <a:noFill/>
        </p:spPr>
        <p:txBody>
          <a:bodyPr wrap="none" rtlCol="0">
            <a:spAutoFit/>
          </a:bodyPr>
          <a:lstStyle/>
          <a:p>
            <a:pPr algn="r"/>
            <a:r>
              <a:rPr lang="en-US" smtClean="0"/>
              <a:t>Denver </a:t>
            </a:r>
            <a:r>
              <a:rPr lang="en-US" dirty="0" smtClean="0"/>
              <a:t>Broncos</a:t>
            </a:r>
            <a:endParaRPr lang="en-US" dirty="0"/>
          </a:p>
        </p:txBody>
      </p:sp>
    </p:spTree>
    <p:extLst>
      <p:ext uri="{BB962C8B-B14F-4D97-AF65-F5344CB8AC3E}">
        <p14:creationId xmlns:p14="http://schemas.microsoft.com/office/powerpoint/2010/main" val="2103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r>
            <a:br>
              <a:rPr lang="en-US" dirty="0" smtClean="0"/>
            </a:br>
            <a:r>
              <a:rPr lang="en-US" dirty="0" smtClean="0"/>
              <a:t>College </a:t>
            </a:r>
            <a:r>
              <a:rPr lang="en-US" dirty="0" smtClean="0"/>
              <a:t>Persistence </a:t>
            </a:r>
            <a:r>
              <a:rPr lang="en-US" dirty="0" smtClean="0"/>
              <a:t/>
            </a:r>
            <a:br>
              <a:rPr lang="en-US" dirty="0" smtClean="0"/>
            </a:br>
            <a:r>
              <a:rPr lang="en-US" dirty="0" smtClean="0"/>
              <a:t>Rates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0803528"/>
              </p:ext>
            </p:extLst>
          </p:nvPr>
        </p:nvGraphicFramePr>
        <p:xfrm>
          <a:off x="2971800" y="792163"/>
          <a:ext cx="5715000" cy="5578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1" y="1435100"/>
            <a:ext cx="2590800" cy="4691063"/>
          </a:xfrm>
        </p:spPr>
        <p:txBody>
          <a:bodyPr/>
          <a:lstStyle/>
          <a:p>
            <a:endParaRPr lang="en-US" dirty="0" smtClean="0"/>
          </a:p>
          <a:p>
            <a:r>
              <a:rPr lang="en-US" dirty="0" smtClean="0"/>
              <a:t>Entering college in the fall term immediately following graduation and persisting through spring of year </a:t>
            </a:r>
            <a:r>
              <a:rPr lang="en-US" dirty="0"/>
              <a:t>1 for students graduating after the 2010-2011 school </a:t>
            </a:r>
            <a:r>
              <a:rPr lang="en-US" dirty="0" smtClean="0"/>
              <a:t>year.  This is compared to the 2010-11 statewide retention rates, student returning in fall of year 2.</a:t>
            </a:r>
          </a:p>
          <a:p>
            <a:endParaRPr lang="en-US" dirty="0"/>
          </a:p>
          <a:p>
            <a:r>
              <a:rPr lang="en-US" b="1" dirty="0" smtClean="0"/>
              <a:t>Colorado GEAR UP</a:t>
            </a:r>
          </a:p>
          <a:p>
            <a:r>
              <a:rPr lang="en-US" b="1" dirty="0" smtClean="0"/>
              <a:t>vs.</a:t>
            </a:r>
          </a:p>
          <a:p>
            <a:r>
              <a:rPr lang="en-US" b="1" dirty="0" smtClean="0"/>
              <a:t>Statewide</a:t>
            </a:r>
            <a:endParaRPr lang="en-US" b="1" dirty="0"/>
          </a:p>
        </p:txBody>
      </p:sp>
    </p:spTree>
    <p:extLst>
      <p:ext uri="{BB962C8B-B14F-4D97-AF65-F5344CB8AC3E}">
        <p14:creationId xmlns:p14="http://schemas.microsoft.com/office/powerpoint/2010/main" val="16379849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3900" y="1524000"/>
            <a:ext cx="7772400" cy="1362075"/>
          </a:xfrm>
        </p:spPr>
        <p:txBody>
          <a:bodyPr anchor="b"/>
          <a:lstStyle/>
          <a:p>
            <a:pPr algn="ctr"/>
            <a:r>
              <a:rPr lang="en-US" dirty="0" smtClean="0"/>
              <a:t>Best Practices, </a:t>
            </a:r>
            <a:br>
              <a:rPr lang="en-US" dirty="0" smtClean="0"/>
            </a:br>
            <a:r>
              <a:rPr lang="en-US" dirty="0" smtClean="0"/>
              <a:t>COLORADO GEAR Up</a:t>
            </a:r>
            <a:endParaRPr lang="en-US" dirty="0"/>
          </a:p>
        </p:txBody>
      </p:sp>
      <p:sp>
        <p:nvSpPr>
          <p:cNvPr id="9" name="Text Placeholder 8"/>
          <p:cNvSpPr>
            <a:spLocks noGrp="1"/>
          </p:cNvSpPr>
          <p:nvPr>
            <p:ph type="body" idx="1"/>
          </p:nvPr>
        </p:nvSpPr>
        <p:spPr>
          <a:xfrm>
            <a:off x="721723" y="2819400"/>
            <a:ext cx="7772400" cy="1500187"/>
          </a:xfrm>
        </p:spPr>
        <p:txBody>
          <a:bodyPr anchor="ctr">
            <a:normAutofit/>
          </a:bodyPr>
          <a:lstStyle/>
          <a:p>
            <a:pPr algn="ctr"/>
            <a:r>
              <a:rPr lang="en-US" sz="3200" dirty="0" smtClean="0"/>
              <a:t>Building on Success</a:t>
            </a:r>
            <a:endParaRPr lang="en-US" sz="3200" dirty="0"/>
          </a:p>
        </p:txBody>
      </p:sp>
      <p:sp>
        <p:nvSpPr>
          <p:cNvPr id="7" name="Slide Number Placeholder 6"/>
          <p:cNvSpPr>
            <a:spLocks noGrp="1"/>
          </p:cNvSpPr>
          <p:nvPr>
            <p:ph type="sldNum" sz="quarter" idx="12"/>
          </p:nvPr>
        </p:nvSpPr>
        <p:spPr/>
        <p:txBody>
          <a:bodyPr/>
          <a:lstStyle/>
          <a:p>
            <a:fld id="{345A4548-AE28-4274-9EE3-7D49BE4FD391}" type="slidenum">
              <a:rPr lang="en-US" smtClean="0"/>
              <a:t>70</a:t>
            </a:fld>
            <a:endParaRPr lang="en-US" dirty="0"/>
          </a:p>
        </p:txBody>
      </p:sp>
      <p:sp>
        <p:nvSpPr>
          <p:cNvPr id="10" name="Footer Placeholder 5"/>
          <p:cNvSpPr>
            <a:spLocks noGrp="1"/>
          </p:cNvSpPr>
          <p:nvPr>
            <p:ph type="ftr" sz="quarter" idx="11"/>
          </p:nvPr>
        </p:nvSpPr>
        <p:spPr>
          <a:xfrm>
            <a:off x="2590800" y="6356350"/>
            <a:ext cx="3733800" cy="365125"/>
          </a:xfrm>
        </p:spPr>
        <p:txBody>
          <a:bodyPr/>
          <a:lstStyle/>
          <a:p>
            <a:r>
              <a:rPr lang="en-US" smtClean="0"/>
              <a:t>Colorado Department of Higher Education NCCEP Capacity Building Workshop  February 5, 2013</a:t>
            </a:r>
            <a:endParaRPr lang="en-US" dirty="0"/>
          </a:p>
        </p:txBody>
      </p:sp>
    </p:spTree>
    <p:extLst>
      <p:ext uri="{BB962C8B-B14F-4D97-AF65-F5344CB8AC3E}">
        <p14:creationId xmlns:p14="http://schemas.microsoft.com/office/powerpoint/2010/main" val="16098934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What Have We Learned (GU)</a:t>
            </a:r>
            <a:endParaRPr lang="en-US" dirty="0"/>
          </a:p>
        </p:txBody>
      </p:sp>
      <p:sp>
        <p:nvSpPr>
          <p:cNvPr id="9" name="Text Placeholder 8"/>
          <p:cNvSpPr>
            <a:spLocks noGrp="1"/>
          </p:cNvSpPr>
          <p:nvPr>
            <p:ph idx="1"/>
          </p:nvPr>
        </p:nvSpPr>
        <p:spPr/>
        <p:txBody>
          <a:bodyPr anchor="t">
            <a:normAutofit/>
          </a:bodyPr>
          <a:lstStyle/>
          <a:p>
            <a:r>
              <a:rPr lang="en-US" sz="3200" dirty="0" smtClean="0"/>
              <a:t>Customize Data System</a:t>
            </a:r>
          </a:p>
          <a:p>
            <a:pPr lvl="1"/>
            <a:r>
              <a:rPr lang="en-US" sz="2800" dirty="0" smtClean="0"/>
              <a:t>Flexible, customized data system offers ability to track exactly what you need</a:t>
            </a:r>
          </a:p>
          <a:p>
            <a:pPr lvl="2"/>
            <a:r>
              <a:rPr lang="en-US" sz="2400" dirty="0" smtClean="0"/>
              <a:t>College Portfolio example</a:t>
            </a:r>
          </a:p>
          <a:p>
            <a:pPr lvl="2"/>
            <a:r>
              <a:rPr lang="en-US" sz="2400" dirty="0" smtClean="0"/>
              <a:t>Requires technical staff</a:t>
            </a:r>
          </a:p>
          <a:p>
            <a:pPr marL="457200" lvl="1" indent="0">
              <a:buNone/>
            </a:pPr>
            <a:endParaRPr lang="en-US" dirty="0" smtClean="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71</a:t>
            </a:fld>
            <a:endParaRPr lang="en-US" dirty="0"/>
          </a:p>
        </p:txBody>
      </p:sp>
    </p:spTree>
    <p:extLst>
      <p:ext uri="{BB962C8B-B14F-4D97-AF65-F5344CB8AC3E}">
        <p14:creationId xmlns:p14="http://schemas.microsoft.com/office/powerpoint/2010/main" val="4737229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72</a:t>
            </a:fld>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5334000" cy="735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274638"/>
            <a:ext cx="2514600" cy="5135562"/>
          </a:xfrm>
        </p:spPr>
        <p:txBody>
          <a:bodyPr>
            <a:normAutofit/>
          </a:bodyPr>
          <a:lstStyle/>
          <a:p>
            <a:pPr algn="l"/>
            <a:r>
              <a:rPr lang="en-US" dirty="0" smtClean="0"/>
              <a:t>Online Survey</a:t>
            </a:r>
            <a:br>
              <a:rPr lang="en-US" dirty="0" smtClean="0"/>
            </a:br>
            <a:r>
              <a:rPr lang="en-US" dirty="0"/>
              <a:t/>
            </a:r>
            <a:br>
              <a:rPr lang="en-US" dirty="0"/>
            </a:br>
            <a:r>
              <a:rPr lang="en-US" sz="3100" dirty="0" smtClean="0"/>
              <a:t>(Student &amp;</a:t>
            </a:r>
            <a:br>
              <a:rPr lang="en-US" sz="3100" dirty="0" smtClean="0"/>
            </a:br>
            <a:r>
              <a:rPr lang="en-US" sz="3100" dirty="0" smtClean="0"/>
              <a:t>Control)</a:t>
            </a:r>
            <a:r>
              <a:rPr lang="en-US" dirty="0" smtClean="0"/>
              <a:t/>
            </a:r>
            <a:br>
              <a:rPr lang="en-US"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7204409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73</a:t>
            </a:fld>
            <a:endParaRPr lang="en-US" dirty="0"/>
          </a:p>
        </p:txBody>
      </p:sp>
      <p:sp>
        <p:nvSpPr>
          <p:cNvPr id="3" name="Title 2"/>
          <p:cNvSpPr>
            <a:spLocks noGrp="1"/>
          </p:cNvSpPr>
          <p:nvPr>
            <p:ph type="title"/>
          </p:nvPr>
        </p:nvSpPr>
        <p:spPr>
          <a:xfrm>
            <a:off x="457200" y="274638"/>
            <a:ext cx="2819400" cy="5135562"/>
          </a:xfrm>
        </p:spPr>
        <p:txBody>
          <a:bodyPr/>
          <a:lstStyle/>
          <a:p>
            <a:pPr algn="l"/>
            <a:r>
              <a:rPr lang="en-US" dirty="0" smtClean="0"/>
              <a:t>Custom</a:t>
            </a:r>
            <a:br>
              <a:rPr lang="en-US" dirty="0" smtClean="0"/>
            </a:br>
            <a:r>
              <a:rPr lang="en-US" dirty="0" smtClean="0"/>
              <a:t>Curriculum</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52594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9" y="533400"/>
            <a:ext cx="4646691" cy="509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644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What Have We Learned (GU)</a:t>
            </a:r>
            <a:endParaRPr lang="en-US" dirty="0"/>
          </a:p>
        </p:txBody>
      </p:sp>
      <p:sp>
        <p:nvSpPr>
          <p:cNvPr id="9" name="Text Placeholder 8"/>
          <p:cNvSpPr>
            <a:spLocks noGrp="1"/>
          </p:cNvSpPr>
          <p:nvPr>
            <p:ph idx="1"/>
          </p:nvPr>
        </p:nvSpPr>
        <p:spPr/>
        <p:txBody>
          <a:bodyPr anchor="t">
            <a:normAutofit/>
          </a:bodyPr>
          <a:lstStyle/>
          <a:p>
            <a:r>
              <a:rPr lang="en-US" dirty="0" smtClean="0"/>
              <a:t>Be a Data Collection Overachiever</a:t>
            </a:r>
          </a:p>
          <a:p>
            <a:pPr lvl="1"/>
            <a:r>
              <a:rPr lang="en-US" sz="2800" dirty="0" smtClean="0"/>
              <a:t>More detail on student and services gives you the ability to review actions and make corrections</a:t>
            </a:r>
          </a:p>
          <a:p>
            <a:pPr lvl="2"/>
            <a:r>
              <a:rPr lang="en-US" dirty="0"/>
              <a:t>Service </a:t>
            </a:r>
            <a:r>
              <a:rPr lang="en-US" dirty="0" smtClean="0"/>
              <a:t>Categories example</a:t>
            </a:r>
            <a:endParaRPr lang="en-US" dirty="0"/>
          </a:p>
          <a:p>
            <a:pPr lvl="1"/>
            <a:r>
              <a:rPr lang="en-US" dirty="0" smtClean="0"/>
              <a:t>Review data constantly, navigate accordingly</a:t>
            </a:r>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74</a:t>
            </a:fld>
            <a:endParaRPr lang="en-US" dirty="0"/>
          </a:p>
        </p:txBody>
      </p:sp>
    </p:spTree>
    <p:extLst>
      <p:ext uri="{BB962C8B-B14F-4D97-AF65-F5344CB8AC3E}">
        <p14:creationId xmlns:p14="http://schemas.microsoft.com/office/powerpoint/2010/main" val="2396356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Category Example</a:t>
            </a:r>
            <a:endParaRPr lang="en-US" dirty="0"/>
          </a:p>
        </p:txBody>
      </p:sp>
      <p:sp>
        <p:nvSpPr>
          <p:cNvPr id="8" name="Text Placeholder 7"/>
          <p:cNvSpPr>
            <a:spLocks noGrp="1"/>
          </p:cNvSpPr>
          <p:nvPr>
            <p:ph type="body" idx="1"/>
          </p:nvPr>
        </p:nvSpPr>
        <p:spPr>
          <a:xfrm>
            <a:off x="457200" y="1066800"/>
            <a:ext cx="4040188" cy="639762"/>
          </a:xfrm>
        </p:spPr>
        <p:txBody>
          <a:bodyPr/>
          <a:lstStyle/>
          <a:p>
            <a:r>
              <a:rPr lang="en-US" dirty="0" smtClean="0"/>
              <a:t>Federal APR Categories (12)</a:t>
            </a:r>
            <a:endParaRPr lang="en-US" dirty="0"/>
          </a:p>
        </p:txBody>
      </p:sp>
      <p:sp>
        <p:nvSpPr>
          <p:cNvPr id="9" name="Content Placeholder 8"/>
          <p:cNvSpPr>
            <a:spLocks noGrp="1"/>
          </p:cNvSpPr>
          <p:nvPr>
            <p:ph sz="half" idx="2"/>
          </p:nvPr>
        </p:nvSpPr>
        <p:spPr>
          <a:xfrm>
            <a:off x="457200" y="1676400"/>
            <a:ext cx="3581400" cy="4449763"/>
          </a:xfrm>
        </p:spPr>
        <p:txBody>
          <a:bodyPr>
            <a:normAutofit/>
          </a:bodyPr>
          <a:lstStyle/>
          <a:p>
            <a:r>
              <a:rPr lang="en-US" sz="1600" dirty="0"/>
              <a:t>College visit/College student shadowing</a:t>
            </a:r>
          </a:p>
          <a:p>
            <a:r>
              <a:rPr lang="en-US" sz="1600" dirty="0"/>
              <a:t>Computer Assisted Lab</a:t>
            </a:r>
          </a:p>
          <a:p>
            <a:r>
              <a:rPr lang="en-US" sz="1600" dirty="0"/>
              <a:t>Counseling/advising/academic planning/career counseling</a:t>
            </a:r>
          </a:p>
          <a:p>
            <a:r>
              <a:rPr lang="en-US" sz="1600" dirty="0"/>
              <a:t>Cultural events</a:t>
            </a:r>
          </a:p>
          <a:p>
            <a:r>
              <a:rPr lang="en-US" sz="1600" dirty="0"/>
              <a:t>Educational field trips</a:t>
            </a:r>
          </a:p>
          <a:p>
            <a:r>
              <a:rPr lang="en-US" sz="1600" dirty="0"/>
              <a:t>Family events</a:t>
            </a:r>
          </a:p>
          <a:p>
            <a:r>
              <a:rPr lang="en-US" sz="1600" dirty="0"/>
              <a:t>Job site visit/job shadowing</a:t>
            </a:r>
          </a:p>
          <a:p>
            <a:r>
              <a:rPr lang="en-US" sz="1600" dirty="0"/>
              <a:t>Mentoring</a:t>
            </a:r>
          </a:p>
          <a:p>
            <a:r>
              <a:rPr lang="en-US" sz="1600" dirty="0"/>
              <a:t>Other</a:t>
            </a:r>
          </a:p>
          <a:p>
            <a:r>
              <a:rPr lang="en-US" sz="1600" dirty="0"/>
              <a:t>Summer programs</a:t>
            </a:r>
          </a:p>
          <a:p>
            <a:r>
              <a:rPr lang="en-US" sz="1600" dirty="0"/>
              <a:t>Tutoring/Homework assistance/Academic enrichment</a:t>
            </a:r>
          </a:p>
          <a:p>
            <a:r>
              <a:rPr lang="en-US" sz="1600" dirty="0"/>
              <a:t>Workshops</a:t>
            </a:r>
          </a:p>
        </p:txBody>
      </p:sp>
      <p:sp>
        <p:nvSpPr>
          <p:cNvPr id="10" name="Text Placeholder 9"/>
          <p:cNvSpPr>
            <a:spLocks noGrp="1"/>
          </p:cNvSpPr>
          <p:nvPr>
            <p:ph type="body" sz="quarter" idx="3"/>
          </p:nvPr>
        </p:nvSpPr>
        <p:spPr>
          <a:xfrm>
            <a:off x="4645025" y="1066800"/>
            <a:ext cx="4270375" cy="639762"/>
          </a:xfrm>
        </p:spPr>
        <p:txBody>
          <a:bodyPr>
            <a:normAutofit fontScale="92500"/>
          </a:bodyPr>
          <a:lstStyle/>
          <a:p>
            <a:r>
              <a:rPr lang="en-US" dirty="0" smtClean="0"/>
              <a:t>Colorado GEAR UP Expansion (31)</a:t>
            </a:r>
            <a:endParaRPr lang="en-US" dirty="0"/>
          </a:p>
        </p:txBody>
      </p:sp>
      <p:sp>
        <p:nvSpPr>
          <p:cNvPr id="11" name="Content Placeholder 10"/>
          <p:cNvSpPr>
            <a:spLocks noGrp="1"/>
          </p:cNvSpPr>
          <p:nvPr>
            <p:ph sz="quarter" idx="4"/>
          </p:nvPr>
        </p:nvSpPr>
        <p:spPr>
          <a:xfrm>
            <a:off x="4191000" y="1676401"/>
            <a:ext cx="4724399" cy="4267200"/>
          </a:xfrm>
        </p:spPr>
        <p:txBody>
          <a:bodyPr numCol="2">
            <a:noAutofit/>
          </a:bodyPr>
          <a:lstStyle/>
          <a:p>
            <a:r>
              <a:rPr lang="en-US" sz="1100" dirty="0"/>
              <a:t>ACADEMIC - Academic Intervention</a:t>
            </a:r>
          </a:p>
          <a:p>
            <a:r>
              <a:rPr lang="en-US" sz="1100" dirty="0"/>
              <a:t>ACADEMIC - Academic Planning</a:t>
            </a:r>
          </a:p>
          <a:p>
            <a:r>
              <a:rPr lang="en-US" sz="1100" dirty="0"/>
              <a:t>ACADEMIC - Credit Recovery</a:t>
            </a:r>
          </a:p>
          <a:p>
            <a:r>
              <a:rPr lang="en-US" sz="1100" dirty="0"/>
              <a:t>ACADEMIC - Remediation Lang Arts</a:t>
            </a:r>
          </a:p>
          <a:p>
            <a:r>
              <a:rPr lang="en-US" sz="1100" dirty="0"/>
              <a:t>ACADEMIC - Remediation Math</a:t>
            </a:r>
          </a:p>
          <a:p>
            <a:r>
              <a:rPr lang="en-US" sz="1100" dirty="0"/>
              <a:t>ACADEMIC - Tutoring/Homework</a:t>
            </a:r>
          </a:p>
          <a:p>
            <a:r>
              <a:rPr lang="en-US" sz="1100" dirty="0"/>
              <a:t>CAREER - Career Workshop</a:t>
            </a:r>
          </a:p>
          <a:p>
            <a:r>
              <a:rPr lang="en-US" sz="1100" dirty="0"/>
              <a:t>CAREER - Field Trip</a:t>
            </a:r>
          </a:p>
          <a:p>
            <a:r>
              <a:rPr lang="en-US" sz="1100" dirty="0"/>
              <a:t>CAREER - Internship</a:t>
            </a:r>
          </a:p>
          <a:p>
            <a:r>
              <a:rPr lang="en-US" sz="1100" dirty="0"/>
              <a:t>CAREER - Job Shadowing</a:t>
            </a:r>
          </a:p>
          <a:p>
            <a:r>
              <a:rPr lang="en-US" sz="1100" dirty="0"/>
              <a:t>COLLEGE - COF</a:t>
            </a:r>
          </a:p>
          <a:p>
            <a:r>
              <a:rPr lang="en-US" sz="1100" dirty="0"/>
              <a:t>COLLEGE - College Applications</a:t>
            </a:r>
          </a:p>
          <a:p>
            <a:r>
              <a:rPr lang="en-US" sz="1100" dirty="0"/>
              <a:t>COLLEGE - College Course</a:t>
            </a:r>
          </a:p>
          <a:p>
            <a:r>
              <a:rPr lang="en-US" sz="1100" dirty="0"/>
              <a:t>COLLEGE - College Essay</a:t>
            </a:r>
          </a:p>
          <a:p>
            <a:r>
              <a:rPr lang="en-US" sz="1100" dirty="0"/>
              <a:t>COLLEGE - College Readiness</a:t>
            </a:r>
          </a:p>
          <a:p>
            <a:r>
              <a:rPr lang="en-US" sz="1100" dirty="0"/>
              <a:t>COLLEGE - College Visits</a:t>
            </a:r>
          </a:p>
          <a:p>
            <a:r>
              <a:rPr lang="en-US" sz="1100" dirty="0"/>
              <a:t>COLLEGE - Financial Aid</a:t>
            </a:r>
          </a:p>
          <a:p>
            <a:r>
              <a:rPr lang="en-US" sz="1100" dirty="0"/>
              <a:t>COLLEGE - Research</a:t>
            </a:r>
          </a:p>
          <a:p>
            <a:r>
              <a:rPr lang="en-US" sz="1100" dirty="0"/>
              <a:t>COLLEGE - Scholarships</a:t>
            </a:r>
          </a:p>
          <a:p>
            <a:r>
              <a:rPr lang="en-US" sz="1100" dirty="0"/>
              <a:t>COLLEGE - Testing and Assessments</a:t>
            </a:r>
          </a:p>
          <a:p>
            <a:r>
              <a:rPr lang="en-US" sz="1100" dirty="0"/>
              <a:t>EXTRACURRICULAR - Community Service</a:t>
            </a:r>
          </a:p>
          <a:p>
            <a:r>
              <a:rPr lang="en-US" sz="1100" dirty="0"/>
              <a:t>EXTRACURRICULAR - Cultural Events</a:t>
            </a:r>
          </a:p>
          <a:p>
            <a:r>
              <a:rPr lang="en-US" sz="1100" dirty="0"/>
              <a:t>EXTRACURRICULAR - Summer Programs</a:t>
            </a:r>
          </a:p>
          <a:p>
            <a:r>
              <a:rPr lang="en-US" sz="1100" dirty="0" smtClean="0"/>
              <a:t>MENTORING</a:t>
            </a:r>
            <a:endParaRPr lang="en-US" sz="1100" dirty="0"/>
          </a:p>
          <a:p>
            <a:r>
              <a:rPr lang="en-US" sz="1100" dirty="0" smtClean="0"/>
              <a:t>PARENT </a:t>
            </a:r>
            <a:r>
              <a:rPr lang="en-US" sz="1100" dirty="0"/>
              <a:t>- College Prep</a:t>
            </a:r>
          </a:p>
          <a:p>
            <a:r>
              <a:rPr lang="en-US" sz="1100" dirty="0"/>
              <a:t>PARENT - Family Event</a:t>
            </a:r>
          </a:p>
          <a:p>
            <a:r>
              <a:rPr lang="en-US" sz="1100" dirty="0"/>
              <a:t>PARENT - Field Trip</a:t>
            </a:r>
          </a:p>
          <a:p>
            <a:r>
              <a:rPr lang="en-US" sz="1100" dirty="0"/>
              <a:t>PARENT - Home Visits</a:t>
            </a:r>
          </a:p>
          <a:p>
            <a:r>
              <a:rPr lang="en-US" sz="1100" dirty="0"/>
              <a:t>PARENT - Telephone/Mail/E-mail</a:t>
            </a:r>
          </a:p>
          <a:p>
            <a:r>
              <a:rPr lang="en-US" sz="1100" dirty="0"/>
              <a:t>SURVEY - Parent</a:t>
            </a:r>
          </a:p>
          <a:p>
            <a:r>
              <a:rPr lang="en-US" sz="1100" dirty="0"/>
              <a:t>SURVEY - Student</a:t>
            </a:r>
          </a:p>
        </p:txBody>
      </p:sp>
      <p:sp>
        <p:nvSpPr>
          <p:cNvPr id="4" name="Footer Placeholder 3"/>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5" name="Slide Number Placeholder 4"/>
          <p:cNvSpPr>
            <a:spLocks noGrp="1"/>
          </p:cNvSpPr>
          <p:nvPr>
            <p:ph type="sldNum" sz="quarter" idx="12"/>
          </p:nvPr>
        </p:nvSpPr>
        <p:spPr/>
        <p:txBody>
          <a:bodyPr/>
          <a:lstStyle/>
          <a:p>
            <a:fld id="{345A4548-AE28-4274-9EE3-7D49BE4FD391}" type="slidenum">
              <a:rPr lang="en-US" smtClean="0"/>
              <a:t>75</a:t>
            </a:fld>
            <a:endParaRPr lang="en-US" dirty="0"/>
          </a:p>
        </p:txBody>
      </p:sp>
    </p:spTree>
    <p:extLst>
      <p:ext uri="{BB962C8B-B14F-4D97-AF65-F5344CB8AC3E}">
        <p14:creationId xmlns:p14="http://schemas.microsoft.com/office/powerpoint/2010/main" val="1192601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What Have We Learned (GU)</a:t>
            </a:r>
          </a:p>
        </p:txBody>
      </p:sp>
      <p:sp>
        <p:nvSpPr>
          <p:cNvPr id="9" name="Text Placeholder 8"/>
          <p:cNvSpPr>
            <a:spLocks noGrp="1"/>
          </p:cNvSpPr>
          <p:nvPr>
            <p:ph idx="1"/>
          </p:nvPr>
        </p:nvSpPr>
        <p:spPr/>
        <p:txBody>
          <a:bodyPr anchor="t">
            <a:normAutofit/>
          </a:bodyPr>
          <a:lstStyle/>
          <a:p>
            <a:r>
              <a:rPr lang="en-US" dirty="0" smtClean="0"/>
              <a:t>Relationships</a:t>
            </a:r>
          </a:p>
          <a:p>
            <a:pPr lvl="1"/>
            <a:r>
              <a:rPr lang="en-US" sz="2800" dirty="0" smtClean="0"/>
              <a:t>Vital to efficient data collection, don’t key enter data that exists with a partner</a:t>
            </a:r>
          </a:p>
          <a:p>
            <a:pPr lvl="2"/>
            <a:r>
              <a:rPr lang="en-US" sz="2400" dirty="0" smtClean="0"/>
              <a:t>Link or Share</a:t>
            </a:r>
          </a:p>
          <a:p>
            <a:pPr lvl="1"/>
            <a:r>
              <a:rPr lang="en-US" dirty="0" smtClean="0"/>
              <a:t>Challenging the status quo can lead to hard conflict, then roadblocks</a:t>
            </a:r>
          </a:p>
          <a:p>
            <a:pPr lvl="2"/>
            <a:r>
              <a:rPr lang="en-US" sz="2400" dirty="0" smtClean="0"/>
              <a:t>Find benefit to partner, students and overall</a:t>
            </a:r>
          </a:p>
          <a:p>
            <a:pPr lvl="2"/>
            <a:r>
              <a:rPr lang="en-US" dirty="0" smtClean="0"/>
              <a:t>Communicate message</a:t>
            </a:r>
            <a:endParaRPr lang="en-US" sz="24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76</a:t>
            </a:fld>
            <a:endParaRPr lang="en-US" dirty="0"/>
          </a:p>
        </p:txBody>
      </p:sp>
    </p:spTree>
    <p:extLst>
      <p:ext uri="{BB962C8B-B14F-4D97-AF65-F5344CB8AC3E}">
        <p14:creationId xmlns:p14="http://schemas.microsoft.com/office/powerpoint/2010/main" val="24114008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“Principal” Lessons Learned</a:t>
            </a:r>
            <a:endParaRPr lang="en-US" dirty="0"/>
          </a:p>
        </p:txBody>
      </p:sp>
      <p:sp>
        <p:nvSpPr>
          <p:cNvPr id="9" name="Text Placeholder 8"/>
          <p:cNvSpPr>
            <a:spLocks noGrp="1"/>
          </p:cNvSpPr>
          <p:nvPr>
            <p:ph idx="1"/>
          </p:nvPr>
        </p:nvSpPr>
        <p:spPr>
          <a:xfrm>
            <a:off x="457200" y="1600200"/>
            <a:ext cx="8382000" cy="4525963"/>
          </a:xfrm>
        </p:spPr>
        <p:txBody>
          <a:bodyPr anchor="t">
            <a:normAutofit lnSpcReduction="10000"/>
          </a:bodyPr>
          <a:lstStyle/>
          <a:p>
            <a:r>
              <a:rPr lang="en-US" dirty="0" smtClean="0"/>
              <a:t>Upcoming book, to be published in 2013</a:t>
            </a:r>
          </a:p>
          <a:p>
            <a:pPr lvl="1"/>
            <a:r>
              <a:rPr lang="en-US" sz="2400" dirty="0" smtClean="0"/>
              <a:t>“</a:t>
            </a:r>
            <a:r>
              <a:rPr lang="en-US" sz="2400" dirty="0"/>
              <a:t>Get Your Ass to </a:t>
            </a:r>
            <a:r>
              <a:rPr lang="en-US" sz="2400" dirty="0" smtClean="0"/>
              <a:t>College: </a:t>
            </a:r>
            <a:r>
              <a:rPr lang="en-US" sz="2400" dirty="0"/>
              <a:t>How One School Closed the Achievement Gap</a:t>
            </a:r>
            <a:r>
              <a:rPr lang="en-US" sz="2400" dirty="0" smtClean="0"/>
              <a:t>”</a:t>
            </a:r>
          </a:p>
          <a:p>
            <a:pPr lvl="1"/>
            <a:r>
              <a:rPr lang="en-US" sz="2400" dirty="0" smtClean="0"/>
              <a:t>By Dr. Scott Mendelsberg, Executive Director of Colorado GEAR UP, former principal of Abraham Lincoln High School</a:t>
            </a:r>
          </a:p>
          <a:p>
            <a:pPr marL="457200" lvl="1" indent="0">
              <a:buNone/>
            </a:pPr>
            <a:r>
              <a:rPr lang="en-US" sz="2200" b="1" i="1" dirty="0" smtClean="0">
                <a:solidFill>
                  <a:schemeClr val="tx1">
                    <a:lumMod val="75000"/>
                  </a:schemeClr>
                </a:solidFill>
              </a:rPr>
              <a:t>This </a:t>
            </a:r>
            <a:r>
              <a:rPr lang="en-US" sz="2200" b="1" i="1" dirty="0">
                <a:solidFill>
                  <a:schemeClr val="tx1">
                    <a:lumMod val="75000"/>
                  </a:schemeClr>
                </a:solidFill>
              </a:rPr>
              <a:t>book describes the galvanizing program Lincoln called College Now that changed the school and forced the State of Colorado to change the way it viewed education. How this program increased the college matriculation rate from 17% to 73% in one year. The Colorado State Governor,  the Denver Mayor, state senators and congressmen, future U.S. Senators and Congressmen and U.S. Presidential  cabinet members are all involved in one way or the other, plus </a:t>
            </a:r>
            <a:r>
              <a:rPr lang="en-US" sz="2200" b="1" i="1" dirty="0" smtClean="0">
                <a:solidFill>
                  <a:schemeClr val="tx1">
                    <a:lumMod val="75000"/>
                  </a:schemeClr>
                </a:solidFill>
              </a:rPr>
              <a:t>the </a:t>
            </a:r>
            <a:r>
              <a:rPr lang="en-US" sz="2200" b="1" i="1" dirty="0">
                <a:solidFill>
                  <a:schemeClr val="tx1">
                    <a:lumMod val="75000"/>
                  </a:schemeClr>
                </a:solidFill>
              </a:rPr>
              <a:t>President of the United States.</a:t>
            </a:r>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77</a:t>
            </a:fld>
            <a:endParaRPr lang="en-US" dirty="0"/>
          </a:p>
        </p:txBody>
      </p:sp>
    </p:spTree>
    <p:extLst>
      <p:ext uri="{BB962C8B-B14F-4D97-AF65-F5344CB8AC3E}">
        <p14:creationId xmlns:p14="http://schemas.microsoft.com/office/powerpoint/2010/main" val="10999928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smtClean="0"/>
              <a:t>Visit Us – DHE &amp; CGU</a:t>
            </a:r>
            <a:endParaRPr lang="en-US" dirty="0"/>
          </a:p>
        </p:txBody>
      </p:sp>
      <p:sp>
        <p:nvSpPr>
          <p:cNvPr id="9" name="Text Placeholder 8"/>
          <p:cNvSpPr>
            <a:spLocks noGrp="1"/>
          </p:cNvSpPr>
          <p:nvPr>
            <p:ph idx="1"/>
          </p:nvPr>
        </p:nvSpPr>
        <p:spPr>
          <a:noFill/>
        </p:spPr>
        <p:txBody>
          <a:bodyPr anchor="t">
            <a:normAutofit fontScale="77500" lnSpcReduction="20000"/>
          </a:bodyPr>
          <a:lstStyle/>
          <a:p>
            <a:r>
              <a:rPr lang="en-US" dirty="0" smtClean="0"/>
              <a:t>Please visit our website. Data and reporting is only valuable if it is used. </a:t>
            </a:r>
          </a:p>
          <a:p>
            <a:endParaRPr lang="en-US" dirty="0"/>
          </a:p>
          <a:p>
            <a:r>
              <a:rPr lang="en-US" dirty="0" smtClean="0"/>
              <a:t>http://highered.colorado.gov </a:t>
            </a:r>
          </a:p>
          <a:p>
            <a:pPr>
              <a:buNone/>
            </a:pPr>
            <a:endParaRPr lang="en-US" dirty="0" smtClean="0"/>
          </a:p>
          <a:p>
            <a:r>
              <a:rPr lang="en-US" dirty="0" smtClean="0"/>
              <a:t>http://highered.colorado.gov/i3/</a:t>
            </a:r>
          </a:p>
          <a:p>
            <a:endParaRPr lang="en-US" dirty="0"/>
          </a:p>
          <a:p>
            <a:r>
              <a:rPr lang="en-US" dirty="0" smtClean="0"/>
              <a:t>http://www.coloradogearup.org</a:t>
            </a:r>
          </a:p>
          <a:p>
            <a:pPr>
              <a:buNone/>
            </a:pPr>
            <a:endParaRPr lang="en-US" dirty="0" smtClean="0"/>
          </a:p>
          <a:p>
            <a:r>
              <a:rPr lang="en-US" dirty="0" smtClean="0"/>
              <a:t>Questions and comments?</a:t>
            </a:r>
          </a:p>
          <a:p>
            <a:pPr>
              <a:buNone/>
            </a:pPr>
            <a:endParaRPr lang="en-US" dirty="0" smtClean="0"/>
          </a:p>
          <a:p>
            <a:pPr algn="ctr">
              <a:buNone/>
            </a:pPr>
            <a:r>
              <a:rPr lang="en-US" dirty="0" smtClean="0"/>
              <a:t>Thank you! </a:t>
            </a:r>
          </a:p>
          <a:p>
            <a:endParaRPr lang="en-US" sz="3200" dirty="0"/>
          </a:p>
        </p:txBody>
      </p:sp>
      <p:sp>
        <p:nvSpPr>
          <p:cNvPr id="11" name="Footer Placeholder 5"/>
          <p:cNvSpPr>
            <a:spLocks noGrp="1"/>
          </p:cNvSpPr>
          <p:nvPr>
            <p:ph type="ftr" sz="quarter" idx="11"/>
          </p:nvPr>
        </p:nvSpPr>
        <p:spPr/>
        <p:txBody>
          <a:bodyPr/>
          <a:lstStyle/>
          <a:p>
            <a:r>
              <a:rPr lang="en-US" smtClean="0"/>
              <a:t>Colorado Department of Higher Education NCCEP Capacity Building Workshop  February 5, 2013</a:t>
            </a:r>
            <a:endParaRPr lang="en-US" dirty="0"/>
          </a:p>
        </p:txBody>
      </p:sp>
      <p:sp>
        <p:nvSpPr>
          <p:cNvPr id="7" name="Slide Number Placeholder 6"/>
          <p:cNvSpPr>
            <a:spLocks noGrp="1"/>
          </p:cNvSpPr>
          <p:nvPr>
            <p:ph type="sldNum" sz="quarter" idx="12"/>
          </p:nvPr>
        </p:nvSpPr>
        <p:spPr/>
        <p:txBody>
          <a:bodyPr/>
          <a:lstStyle/>
          <a:p>
            <a:fld id="{345A4548-AE28-4274-9EE3-7D49BE4FD391}" type="slidenum">
              <a:rPr lang="en-US" smtClean="0"/>
              <a:t>78</a:t>
            </a:fld>
            <a:endParaRPr lang="en-US" dirty="0"/>
          </a:p>
        </p:txBody>
      </p:sp>
    </p:spTree>
    <p:extLst>
      <p:ext uri="{BB962C8B-B14F-4D97-AF65-F5344CB8AC3E}">
        <p14:creationId xmlns:p14="http://schemas.microsoft.com/office/powerpoint/2010/main" val="2411400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Ethnicity</a:t>
            </a:r>
            <a:br>
              <a:rPr lang="en-US" dirty="0" smtClean="0"/>
            </a:br>
            <a:r>
              <a:rPr lang="en-US" dirty="0" smtClean="0"/>
              <a:t>Demographics</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662809"/>
              </p:ext>
            </p:extLst>
          </p:nvPr>
        </p:nvGraphicFramePr>
        <p:xfrm>
          <a:off x="2971800" y="792163"/>
          <a:ext cx="5715000" cy="5578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1" y="1435100"/>
            <a:ext cx="2514600" cy="4691063"/>
          </a:xfrm>
        </p:spPr>
        <p:txBody>
          <a:bodyPr/>
          <a:lstStyle/>
          <a:p>
            <a:endParaRPr lang="en-US" dirty="0" smtClean="0"/>
          </a:p>
          <a:p>
            <a:r>
              <a:rPr lang="en-US" dirty="0" smtClean="0"/>
              <a:t>Comparison of the two largest ethnicity groups for 2011 graduates.</a:t>
            </a:r>
          </a:p>
          <a:p>
            <a:endParaRPr lang="en-US" dirty="0"/>
          </a:p>
          <a:p>
            <a:r>
              <a:rPr lang="en-US" b="1" dirty="0" smtClean="0"/>
              <a:t>Colorado GEAR UP</a:t>
            </a:r>
          </a:p>
          <a:p>
            <a:r>
              <a:rPr lang="en-US" b="1" dirty="0" smtClean="0"/>
              <a:t>vs.</a:t>
            </a:r>
          </a:p>
          <a:p>
            <a:r>
              <a:rPr lang="en-US" b="1" dirty="0" smtClean="0"/>
              <a:t>Statewide</a:t>
            </a:r>
            <a:endParaRPr lang="en-US" b="1" dirty="0"/>
          </a:p>
        </p:txBody>
      </p:sp>
    </p:spTree>
    <p:extLst>
      <p:ext uri="{BB962C8B-B14F-4D97-AF65-F5344CB8AC3E}">
        <p14:creationId xmlns:p14="http://schemas.microsoft.com/office/powerpoint/2010/main" val="355881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Demographics</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8551912"/>
              </p:ext>
            </p:extLst>
          </p:nvPr>
        </p:nvGraphicFramePr>
        <p:xfrm>
          <a:off x="2971800" y="792163"/>
          <a:ext cx="5715000" cy="5578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457201" y="1435100"/>
            <a:ext cx="2438400" cy="4691063"/>
          </a:xfrm>
        </p:spPr>
        <p:txBody>
          <a:bodyPr/>
          <a:lstStyle/>
          <a:p>
            <a:endParaRPr lang="en-US" dirty="0" smtClean="0"/>
          </a:p>
          <a:p>
            <a:r>
              <a:rPr lang="en-US" dirty="0" smtClean="0"/>
              <a:t>Comparison of income related </a:t>
            </a:r>
            <a:r>
              <a:rPr lang="en-US" dirty="0"/>
              <a:t>demographics for 2011 graduates.</a:t>
            </a:r>
            <a:endParaRPr lang="en-US" dirty="0" smtClean="0"/>
          </a:p>
          <a:p>
            <a:endParaRPr lang="en-US" dirty="0"/>
          </a:p>
          <a:p>
            <a:r>
              <a:rPr lang="en-US" b="1" dirty="0" smtClean="0"/>
              <a:t>Colorado GEAR UP</a:t>
            </a:r>
          </a:p>
          <a:p>
            <a:r>
              <a:rPr lang="en-US" b="1" dirty="0" smtClean="0"/>
              <a:t>vs.</a:t>
            </a:r>
          </a:p>
          <a:p>
            <a:r>
              <a:rPr lang="en-US" b="1" dirty="0" smtClean="0"/>
              <a:t>Statewide</a:t>
            </a:r>
            <a:endParaRPr lang="en-US" b="1" dirty="0"/>
          </a:p>
        </p:txBody>
      </p:sp>
    </p:spTree>
    <p:extLst>
      <p:ext uri="{BB962C8B-B14F-4D97-AF65-F5344CB8AC3E}">
        <p14:creationId xmlns:p14="http://schemas.microsoft.com/office/powerpoint/2010/main" val="141300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3510</Words>
  <Application>Microsoft Office PowerPoint</Application>
  <PresentationFormat>On-screen Show (4:3)</PresentationFormat>
  <Paragraphs>670</Paragraphs>
  <Slides>78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Chart</vt:lpstr>
      <vt:lpstr>PowerPoint Presentation</vt:lpstr>
      <vt:lpstr>Agenda</vt:lpstr>
      <vt:lpstr>Agenda</vt:lpstr>
      <vt:lpstr>Highlights</vt:lpstr>
      <vt:lpstr>High School Graduation Rates</vt:lpstr>
      <vt:lpstr>College Matriculation Rates</vt:lpstr>
      <vt:lpstr> College Persistence  Rates</vt:lpstr>
      <vt:lpstr>Ethnicity Demographics </vt:lpstr>
      <vt:lpstr>Income Demographics </vt:lpstr>
      <vt:lpstr> DUAL/CONCURRENT Enrollment</vt:lpstr>
      <vt:lpstr>PowerPoint Presentation</vt:lpstr>
      <vt:lpstr>PowerPoint Presentation</vt:lpstr>
      <vt:lpstr>Higher education Overview</vt:lpstr>
      <vt:lpstr>We Are Here</vt:lpstr>
      <vt:lpstr>About Colorado</vt:lpstr>
      <vt:lpstr>About Colorado</vt:lpstr>
      <vt:lpstr>Colorado Demographics</vt:lpstr>
      <vt:lpstr>Colorado Job Demographics</vt:lpstr>
      <vt:lpstr>PowerPoint Presentation</vt:lpstr>
      <vt:lpstr>Minding the Colorado Gap – Ethnicity/Race</vt:lpstr>
      <vt:lpstr>The Colorado Gap - Income</vt:lpstr>
      <vt:lpstr>Percentage of Jobs in 2018 that  Will Require a Postsecondary Education, by State</vt:lpstr>
      <vt:lpstr>Big Data: The shifting paradigm…….</vt:lpstr>
      <vt:lpstr>Statewide Longitudinal Data Systems </vt:lpstr>
      <vt:lpstr>Postsecondary Student </vt:lpstr>
      <vt:lpstr>K-12 and Postsecondary Link </vt:lpstr>
      <vt:lpstr>Education to Workforce</vt:lpstr>
      <vt:lpstr>District at a Glance Search Tool </vt:lpstr>
      <vt:lpstr>Data Links (Legislative Action)</vt:lpstr>
      <vt:lpstr>PowerPoint Presentation</vt:lpstr>
      <vt:lpstr>PowerPoint Presentation</vt:lpstr>
      <vt:lpstr>Data tracking</vt:lpstr>
      <vt:lpstr>Data?</vt:lpstr>
      <vt:lpstr>Data versus Information </vt:lpstr>
      <vt:lpstr>Downstream Data Flow – State View </vt:lpstr>
      <vt:lpstr>Downstream Data Flow – State View  (Non-GEAR UP Students)</vt:lpstr>
      <vt:lpstr>Downstream Data Flow – State View  (GEAR UP Students)</vt:lpstr>
      <vt:lpstr>Downstream Data Flow – State View  (Links)</vt:lpstr>
      <vt:lpstr>More Data tracking</vt:lpstr>
      <vt:lpstr>                Colorado GEAR UP (GU3)</vt:lpstr>
      <vt:lpstr>  Colorado GEAR UP          </vt:lpstr>
      <vt:lpstr>K-12 Environment</vt:lpstr>
      <vt:lpstr>PowerPoint Presentation</vt:lpstr>
      <vt:lpstr>Opportunities</vt:lpstr>
      <vt:lpstr>Opportunities</vt:lpstr>
      <vt:lpstr>Challenges</vt:lpstr>
      <vt:lpstr>PowerPoint Presentation</vt:lpstr>
      <vt:lpstr>PowerPoint Presentation</vt:lpstr>
      <vt:lpstr>Data in Formative decisions</vt:lpstr>
      <vt:lpstr>Data in Formative Decisions</vt:lpstr>
      <vt:lpstr>Data Sharing </vt:lpstr>
      <vt:lpstr>Data in Legislative Decisions</vt:lpstr>
      <vt:lpstr>Data in Policy Decisions</vt:lpstr>
      <vt:lpstr>PowerPoint Presentation</vt:lpstr>
      <vt:lpstr>Data in GEARUP decisions</vt:lpstr>
      <vt:lpstr>PowerPoint Presentation</vt:lpstr>
      <vt:lpstr>Data in GEAR UP Administration</vt:lpstr>
      <vt:lpstr>Data Analyzing GEAR UP Decisions</vt:lpstr>
      <vt:lpstr>GEAR UP Results</vt:lpstr>
      <vt:lpstr>Data Influences GEAR UP Decisions</vt:lpstr>
      <vt:lpstr>Ongoing Research</vt:lpstr>
      <vt:lpstr>Ongoing Research</vt:lpstr>
      <vt:lpstr>PowerPoint Presentation</vt:lpstr>
      <vt:lpstr>Best Practices, overview</vt:lpstr>
      <vt:lpstr>What We Have Learned</vt:lpstr>
      <vt:lpstr>What We Have Learned</vt:lpstr>
      <vt:lpstr>What We Have Learned</vt:lpstr>
      <vt:lpstr>PowerPoint Presentation</vt:lpstr>
      <vt:lpstr>PowerPoint Presentation</vt:lpstr>
      <vt:lpstr>Best Practices,  COLORADO GEAR Up</vt:lpstr>
      <vt:lpstr>What Have We Learned (GU)</vt:lpstr>
      <vt:lpstr>Online Survey  (Student &amp; Control)   </vt:lpstr>
      <vt:lpstr>Custom Curriculum    </vt:lpstr>
      <vt:lpstr>What Have We Learned (GU)</vt:lpstr>
      <vt:lpstr>Service Category Example</vt:lpstr>
      <vt:lpstr>What Have We Learned (GU)</vt:lpstr>
      <vt:lpstr>“Principal” Lessons Learned</vt:lpstr>
      <vt:lpstr>Visit Us – DHE &amp; CGU</vt:lpstr>
    </vt:vector>
  </TitlesOfParts>
  <Company>rallredwxplt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rallred</dc:creator>
  <cp:lastModifiedBy>rallred</cp:lastModifiedBy>
  <cp:revision>101</cp:revision>
  <dcterms:created xsi:type="dcterms:W3CDTF">2012-11-29T15:46:46Z</dcterms:created>
  <dcterms:modified xsi:type="dcterms:W3CDTF">2013-02-01T01:12:24Z</dcterms:modified>
</cp:coreProperties>
</file>