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79" r:id="rId2"/>
    <p:sldId id="284" r:id="rId3"/>
    <p:sldId id="285" r:id="rId4"/>
    <p:sldId id="286" r:id="rId5"/>
    <p:sldId id="287" r:id="rId6"/>
    <p:sldId id="288" r:id="rId7"/>
    <p:sldId id="300" r:id="rId8"/>
    <p:sldId id="295" r:id="rId9"/>
    <p:sldId id="289" r:id="rId10"/>
    <p:sldId id="291" r:id="rId11"/>
    <p:sldId id="290" r:id="rId12"/>
    <p:sldId id="283" r:id="rId13"/>
    <p:sldId id="296" r:id="rId14"/>
    <p:sldId id="298" r:id="rId15"/>
    <p:sldId id="292" r:id="rId16"/>
    <p:sldId id="293" r:id="rId17"/>
    <p:sldId id="294" r:id="rId18"/>
    <p:sldId id="304" r:id="rId19"/>
    <p:sldId id="297" r:id="rId20"/>
    <p:sldId id="299" r:id="rId21"/>
    <p:sldId id="271" r:id="rId22"/>
    <p:sldId id="305" r:id="rId23"/>
    <p:sldId id="302" r:id="rId24"/>
    <p:sldId id="303" r:id="rId2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CC00"/>
    <a:srgbClr val="FFCC99"/>
    <a:srgbClr val="FFCC66"/>
    <a:srgbClr val="FF66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85" autoAdjust="0"/>
    <p:restoredTop sz="94622" autoAdjust="0"/>
  </p:normalViewPr>
  <p:slideViewPr>
    <p:cSldViewPr>
      <p:cViewPr>
        <p:scale>
          <a:sx n="87" d="100"/>
          <a:sy n="87" d="100"/>
        </p:scale>
        <p:origin x="-1680" y="-5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GEAR UP</c:v>
                </c:pt>
              </c:strCache>
            </c:strRef>
          </c:tx>
          <c:spPr>
            <a:solidFill>
              <a:srgbClr val="FF9933"/>
            </a:solidFill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0%</c:formatCode>
                <c:ptCount val="1"/>
                <c:pt idx="0">
                  <c:v>0.87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0%</c:formatCode>
                <c:ptCount val="1"/>
                <c:pt idx="0">
                  <c:v>0.72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6064384"/>
        <c:axId val="27010176"/>
      </c:barChart>
      <c:catAx>
        <c:axId val="66064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7010176"/>
        <c:crosses val="autoZero"/>
        <c:auto val="1"/>
        <c:lblAlgn val="ctr"/>
        <c:lblOffset val="100"/>
        <c:noMultiLvlLbl val="0"/>
      </c:catAx>
      <c:valAx>
        <c:axId val="2701017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6606438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Pre-</a:t>
            </a:r>
            <a:r>
              <a:rPr lang="en-US" baseline="0" dirty="0" smtClean="0"/>
              <a:t>Algebra, Mastery %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Aug 2012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0-25%</c:v>
                </c:pt>
                <c:pt idx="1">
                  <c:v>26-50%</c:v>
                </c:pt>
                <c:pt idx="2">
                  <c:v>51-75%</c:v>
                </c:pt>
                <c:pt idx="3">
                  <c:v>76-100%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0.64</c:v>
                </c:pt>
                <c:pt idx="1">
                  <c:v>0.33</c:v>
                </c:pt>
                <c:pt idx="2">
                  <c:v>0.03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Dec 2012</c:v>
                </c:pt>
              </c:strCache>
            </c:strRef>
          </c:tx>
          <c:spPr>
            <a:solidFill>
              <a:srgbClr val="FF9933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0-25%</c:v>
                </c:pt>
                <c:pt idx="1">
                  <c:v>26-50%</c:v>
                </c:pt>
                <c:pt idx="2">
                  <c:v>51-75%</c:v>
                </c:pt>
                <c:pt idx="3">
                  <c:v>76-100%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0.1</c:v>
                </c:pt>
                <c:pt idx="1">
                  <c:v>0.37</c:v>
                </c:pt>
                <c:pt idx="2">
                  <c:v>0.35</c:v>
                </c:pt>
                <c:pt idx="3">
                  <c:v>0.19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5199744"/>
        <c:axId val="136270592"/>
      </c:barChart>
      <c:catAx>
        <c:axId val="135199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6270592"/>
        <c:crosses val="autoZero"/>
        <c:auto val="1"/>
        <c:lblAlgn val="ctr"/>
        <c:lblOffset val="100"/>
        <c:noMultiLvlLbl val="0"/>
      </c:catAx>
      <c:valAx>
        <c:axId val="13627059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3519974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8587121609798779"/>
          <c:y val="9.0688763506155359E-2"/>
          <c:w val="0.68159072615923011"/>
          <c:h val="5.8984399858384239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% of Students</a:t>
            </a:r>
            <a:r>
              <a:rPr lang="en-US" baseline="0" dirty="0" smtClean="0"/>
              <a:t> above 50% Mastery for </a:t>
            </a:r>
            <a:r>
              <a:rPr lang="en-US" dirty="0" smtClean="0"/>
              <a:t>Pre-</a:t>
            </a:r>
            <a:r>
              <a:rPr lang="en-US" baseline="0" dirty="0" smtClean="0"/>
              <a:t>Algebra, as of Dec 2012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Dec 2012</c:v>
                </c:pt>
              </c:strCache>
            </c:strRef>
          </c:tx>
          <c:invertIfNegative val="0"/>
          <c:cat>
            <c:strRef>
              <c:f>Sheet1!$A$2:$A$14</c:f>
              <c:strCache>
                <c:ptCount val="13"/>
                <c:pt idx="0">
                  <c:v>Kearney  MS</c:v>
                </c:pt>
                <c:pt idx="1">
                  <c:v>Centauri MS</c:v>
                </c:pt>
                <c:pt idx="2">
                  <c:v>Fort Morgan MS</c:v>
                </c:pt>
                <c:pt idx="3">
                  <c:v>Adams City MS</c:v>
                </c:pt>
                <c:pt idx="4">
                  <c:v>Henry  MS</c:v>
                </c:pt>
                <c:pt idx="5">
                  <c:v>Ortega  MS</c:v>
                </c:pt>
                <c:pt idx="6">
                  <c:v>South (Aurora)  MS</c:v>
                </c:pt>
                <c:pt idx="7">
                  <c:v>Bruce Randolph  MS</c:v>
                </c:pt>
                <c:pt idx="8">
                  <c:v>Fort Morgan HS</c:v>
                </c:pt>
                <c:pt idx="9">
                  <c:v>South (Denver) HS</c:v>
                </c:pt>
                <c:pt idx="10">
                  <c:v>Adams City HS</c:v>
                </c:pt>
                <c:pt idx="11">
                  <c:v>Aurora Central HS</c:v>
                </c:pt>
                <c:pt idx="12">
                  <c:v>Bruce Randolph HS</c:v>
                </c:pt>
              </c:strCache>
            </c:strRef>
          </c:cat>
          <c:val>
            <c:numRef>
              <c:f>Sheet1!$B$2:$B$14</c:f>
              <c:numCache>
                <c:formatCode>0%</c:formatCode>
                <c:ptCount val="13"/>
                <c:pt idx="0">
                  <c:v>1</c:v>
                </c:pt>
                <c:pt idx="1">
                  <c:v>0.93</c:v>
                </c:pt>
                <c:pt idx="2">
                  <c:v>0.68</c:v>
                </c:pt>
                <c:pt idx="3">
                  <c:v>0.56999999999999995</c:v>
                </c:pt>
                <c:pt idx="4">
                  <c:v>0.55000000000000004</c:v>
                </c:pt>
                <c:pt idx="5">
                  <c:v>0.51</c:v>
                </c:pt>
                <c:pt idx="6">
                  <c:v>0.31</c:v>
                </c:pt>
                <c:pt idx="7">
                  <c:v>0.25</c:v>
                </c:pt>
                <c:pt idx="8">
                  <c:v>0.83</c:v>
                </c:pt>
                <c:pt idx="9">
                  <c:v>0.63</c:v>
                </c:pt>
                <c:pt idx="10">
                  <c:v>0.6</c:v>
                </c:pt>
                <c:pt idx="11">
                  <c:v>0.51</c:v>
                </c:pt>
                <c:pt idx="12">
                  <c:v>0.16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6317952"/>
        <c:axId val="136323840"/>
      </c:barChart>
      <c:catAx>
        <c:axId val="1363179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36323840"/>
        <c:crosses val="autoZero"/>
        <c:auto val="1"/>
        <c:lblAlgn val="ctr"/>
        <c:lblOffset val="100"/>
        <c:noMultiLvlLbl val="0"/>
      </c:catAx>
      <c:valAx>
        <c:axId val="136323840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363179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GEAR UP</c:v>
                </c:pt>
              </c:strCache>
            </c:strRef>
          </c:tx>
          <c:spPr>
            <a:solidFill>
              <a:srgbClr val="FF9933"/>
            </a:solidFill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0%</c:formatCode>
                <c:ptCount val="1"/>
                <c:pt idx="0">
                  <c:v>0.84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0%</c:formatCode>
                <c:ptCount val="1"/>
                <c:pt idx="0">
                  <c:v>0.56999999999999995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7038080"/>
        <c:axId val="27039616"/>
      </c:barChart>
      <c:catAx>
        <c:axId val="27038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7039616"/>
        <c:crosses val="autoZero"/>
        <c:auto val="1"/>
        <c:lblAlgn val="ctr"/>
        <c:lblOffset val="100"/>
        <c:noMultiLvlLbl val="0"/>
      </c:catAx>
      <c:valAx>
        <c:axId val="27039616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7038080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GEAR UP</c:v>
                </c:pt>
              </c:strCache>
            </c:strRef>
          </c:tx>
          <c:spPr>
            <a:solidFill>
              <a:srgbClr val="FF9933"/>
            </a:solidFill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0%</c:formatCode>
                <c:ptCount val="1"/>
                <c:pt idx="0">
                  <c:v>0.81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0%</c:formatCode>
                <c:ptCount val="1"/>
                <c:pt idx="0">
                  <c:v>0.7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7203072"/>
        <c:axId val="27204608"/>
      </c:barChart>
      <c:catAx>
        <c:axId val="27203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7204608"/>
        <c:crosses val="autoZero"/>
        <c:auto val="1"/>
        <c:lblAlgn val="ctr"/>
        <c:lblOffset val="100"/>
        <c:noMultiLvlLbl val="0"/>
      </c:catAx>
      <c:valAx>
        <c:axId val="27204608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720307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Statewide</c:v>
                </c:pt>
              </c:strCache>
            </c:strRef>
          </c:tx>
          <c:invertIfNegative val="0"/>
          <c:cat>
            <c:strRef>
              <c:f>Sheet1!$A$5:$A$6</c:f>
              <c:strCache>
                <c:ptCount val="2"/>
                <c:pt idx="0">
                  <c:v>White</c:v>
                </c:pt>
                <c:pt idx="1">
                  <c:v>Hispanic</c:v>
                </c:pt>
              </c:strCache>
            </c:strRef>
          </c:cat>
          <c:val>
            <c:numRef>
              <c:f>Sheet1!$B$5:$B$6</c:f>
              <c:numCache>
                <c:formatCode>0.0%</c:formatCode>
                <c:ptCount val="2"/>
                <c:pt idx="0">
                  <c:v>0.56105306901254293</c:v>
                </c:pt>
                <c:pt idx="1">
                  <c:v>0.31897596179171567</c:v>
                </c:pt>
              </c:numCache>
            </c:numRef>
          </c:val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GEAR UP</c:v>
                </c:pt>
              </c:strCache>
            </c:strRef>
          </c:tx>
          <c:spPr>
            <a:solidFill>
              <a:srgbClr val="FF9933"/>
            </a:solidFill>
          </c:spPr>
          <c:invertIfNegative val="0"/>
          <c:cat>
            <c:strRef>
              <c:f>Sheet1!$A$5:$A$6</c:f>
              <c:strCache>
                <c:ptCount val="2"/>
                <c:pt idx="0">
                  <c:v>White</c:v>
                </c:pt>
                <c:pt idx="1">
                  <c:v>Hispanic</c:v>
                </c:pt>
              </c:strCache>
            </c:strRef>
          </c:cat>
          <c:val>
            <c:numRef>
              <c:f>Sheet1!$C$5:$C$6</c:f>
              <c:numCache>
                <c:formatCode>0.0%</c:formatCode>
                <c:ptCount val="2"/>
                <c:pt idx="0">
                  <c:v>0.18755401901469318</c:v>
                </c:pt>
                <c:pt idx="1">
                  <c:v>0.71996542783059636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1078656"/>
        <c:axId val="31084544"/>
      </c:barChart>
      <c:catAx>
        <c:axId val="310786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1084544"/>
        <c:crosses val="autoZero"/>
        <c:auto val="1"/>
        <c:lblAlgn val="ctr"/>
        <c:lblOffset val="100"/>
        <c:noMultiLvlLbl val="0"/>
      </c:catAx>
      <c:valAx>
        <c:axId val="31084544"/>
        <c:scaling>
          <c:orientation val="minMax"/>
        </c:scaling>
        <c:delete val="0"/>
        <c:axPos val="b"/>
        <c:majorGridlines/>
        <c:numFmt formatCode="0.0%" sourceLinked="1"/>
        <c:majorTickMark val="out"/>
        <c:minorTickMark val="none"/>
        <c:tickLblPos val="nextTo"/>
        <c:crossAx val="3107865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Full-Pell Eligible</c:v>
                </c:pt>
                <c:pt idx="1">
                  <c:v>Low Income</c:v>
                </c:pt>
              </c:strCache>
            </c:strRef>
          </c:cat>
          <c:val>
            <c:numRef>
              <c:f>Sheet1!$C$2:$C$3</c:f>
              <c:numCache>
                <c:formatCode>0.0%</c:formatCode>
                <c:ptCount val="2"/>
                <c:pt idx="0">
                  <c:v>0.25</c:v>
                </c:pt>
                <c:pt idx="1">
                  <c:v>0.4</c:v>
                </c:pt>
              </c:numCache>
            </c:numRef>
          </c:val>
        </c:ser>
        <c:ser>
          <c:idx val="0"/>
          <c:order val="1"/>
          <c:tx>
            <c:strRef>
              <c:f>Sheet1!$B$1</c:f>
              <c:strCache>
                <c:ptCount val="1"/>
                <c:pt idx="0">
                  <c:v>GEAR UP</c:v>
                </c:pt>
              </c:strCache>
            </c:strRef>
          </c:tx>
          <c:spPr>
            <a:solidFill>
              <a:srgbClr val="FF9933"/>
            </a:solidFill>
          </c:spPr>
          <c:invertIfNegative val="0"/>
          <c:cat>
            <c:strRef>
              <c:f>Sheet1!$A$2:$A$3</c:f>
              <c:strCache>
                <c:ptCount val="2"/>
                <c:pt idx="0">
                  <c:v>Full-Pell Eligible</c:v>
                </c:pt>
                <c:pt idx="1">
                  <c:v>Low Income</c:v>
                </c:pt>
              </c:strCache>
            </c:strRef>
          </c:cat>
          <c:val>
            <c:numRef>
              <c:f>Sheet1!$B$2:$B$3</c:f>
              <c:numCache>
                <c:formatCode>0.0%</c:formatCode>
                <c:ptCount val="2"/>
                <c:pt idx="0">
                  <c:v>0.62</c:v>
                </c:pt>
                <c:pt idx="1">
                  <c:v>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1128576"/>
        <c:axId val="76686080"/>
      </c:barChart>
      <c:catAx>
        <c:axId val="3112857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76686080"/>
        <c:crosses val="autoZero"/>
        <c:auto val="1"/>
        <c:lblAlgn val="ctr"/>
        <c:lblOffset val="100"/>
        <c:noMultiLvlLbl val="0"/>
      </c:catAx>
      <c:valAx>
        <c:axId val="76686080"/>
        <c:scaling>
          <c:orientation val="minMax"/>
        </c:scaling>
        <c:delete val="0"/>
        <c:axPos val="b"/>
        <c:majorGridlines/>
        <c:numFmt formatCode="0.0%" sourceLinked="1"/>
        <c:majorTickMark val="out"/>
        <c:minorTickMark val="none"/>
        <c:tickLblPos val="nextTo"/>
        <c:crossAx val="3112857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GEAR UP</c:v>
                </c:pt>
              </c:strCache>
            </c:strRef>
          </c:tx>
          <c:spPr>
            <a:solidFill>
              <a:srgbClr val="FF9933"/>
            </a:solidFill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0%</c:formatCode>
                <c:ptCount val="1"/>
                <c:pt idx="0">
                  <c:v>0.6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0%</c:formatCode>
                <c:ptCount val="1"/>
                <c:pt idx="0">
                  <c:v>0.32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0936704"/>
        <c:axId val="120975360"/>
      </c:barChart>
      <c:catAx>
        <c:axId val="120936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0975360"/>
        <c:crosses val="autoZero"/>
        <c:auto val="1"/>
        <c:lblAlgn val="ctr"/>
        <c:lblOffset val="100"/>
        <c:noMultiLvlLbl val="0"/>
      </c:catAx>
      <c:valAx>
        <c:axId val="120975360"/>
        <c:scaling>
          <c:orientation val="minMax"/>
          <c:max val="0.70000000000000007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2093670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Earning Bachelor Degrees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Remedial Students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in 4 years</c:v>
                </c:pt>
                <c:pt idx="1">
                  <c:v>in 5 years</c:v>
                </c:pt>
                <c:pt idx="2">
                  <c:v>in 6 years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9.2999999999999999E-2</c:v>
                </c:pt>
                <c:pt idx="1">
                  <c:v>0.23100000000000001</c:v>
                </c:pt>
                <c:pt idx="2">
                  <c:v>0.29699999999999999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Non-Remedial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in 4 years</c:v>
                </c:pt>
                <c:pt idx="1">
                  <c:v>in 5 years</c:v>
                </c:pt>
                <c:pt idx="2">
                  <c:v>in 6 years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0.29699999999999999</c:v>
                </c:pt>
                <c:pt idx="1">
                  <c:v>0.51</c:v>
                </c:pt>
                <c:pt idx="2">
                  <c:v>0.57199999999999995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3658112"/>
        <c:axId val="133660032"/>
      </c:barChart>
      <c:catAx>
        <c:axId val="133658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3660032"/>
        <c:crosses val="autoZero"/>
        <c:auto val="1"/>
        <c:lblAlgn val="ctr"/>
        <c:lblOffset val="100"/>
        <c:noMultiLvlLbl val="0"/>
      </c:catAx>
      <c:valAx>
        <c:axId val="13366003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3365811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>
              <a:solidFill>
                <a:srgbClr val="FF9933"/>
              </a:solidFill>
            </a:ln>
          </c:spPr>
          <c:marker>
            <c:symbol val="square"/>
            <c:size val="8"/>
            <c:spPr>
              <a:solidFill>
                <a:srgbClr val="FF9933"/>
              </a:solidFill>
            </c:spPr>
          </c:marker>
          <c:cat>
            <c:strRef>
              <c:f>Sheet1!$B$1:$C$1</c:f>
              <c:strCache>
                <c:ptCount val="2"/>
                <c:pt idx="0">
                  <c:v>2011</c:v>
                </c:pt>
                <c:pt idx="1">
                  <c:v>2016</c:v>
                </c:pt>
              </c:strCache>
            </c:strRef>
          </c:cat>
          <c:val>
            <c:numRef>
              <c:f>Sheet1!$B$2:$C$2</c:f>
              <c:numCache>
                <c:formatCode>0%</c:formatCode>
                <c:ptCount val="2"/>
                <c:pt idx="0">
                  <c:v>0.6</c:v>
                </c:pt>
                <c:pt idx="1">
                  <c:v>0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34466176"/>
        <c:axId val="134467968"/>
      </c:lineChart>
      <c:catAx>
        <c:axId val="134466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4467968"/>
        <c:crosses val="autoZero"/>
        <c:auto val="1"/>
        <c:lblAlgn val="ctr"/>
        <c:lblOffset val="100"/>
        <c:noMultiLvlLbl val="0"/>
      </c:catAx>
      <c:valAx>
        <c:axId val="13446796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344661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78148731408574"/>
          <c:y val="0.10464186000654301"/>
          <c:w val="0.85996290463692038"/>
          <c:h val="0.807769327638826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# Students Taking Remediation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2.2222222222221407E-3"/>
                  <c:y val="-2.504268639726807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605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2011-12 (Pilot)</c:v>
                </c:pt>
                <c:pt idx="1">
                  <c:v>2012-13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112</c:v>
                </c:pt>
                <c:pt idx="1">
                  <c:v>605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5156864"/>
        <c:axId val="135159808"/>
      </c:barChart>
      <c:catAx>
        <c:axId val="135156864"/>
        <c:scaling>
          <c:orientation val="minMax"/>
        </c:scaling>
        <c:delete val="0"/>
        <c:axPos val="b"/>
        <c:majorTickMark val="out"/>
        <c:minorTickMark val="none"/>
        <c:tickLblPos val="nextTo"/>
        <c:crossAx val="135159808"/>
        <c:crosses val="autoZero"/>
        <c:auto val="1"/>
        <c:lblAlgn val="ctr"/>
        <c:lblOffset val="100"/>
        <c:noMultiLvlLbl val="0"/>
      </c:catAx>
      <c:valAx>
        <c:axId val="1351598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515686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9058DC7-9DF8-437C-95F5-509DAB50F008}" type="datetimeFigureOut">
              <a:rPr lang="en-US" smtClean="0"/>
              <a:t>4/23/2013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4C1623B-006C-4696-B429-D3BA29D5A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81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8A6A4-83C0-444E-8FAB-2A673020526A}" type="datetime1">
              <a:rPr lang="en-US" smtClean="0"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D2267-0C90-4B0B-83DE-6214A19CCA7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28934-39CE-4B27-9A2B-A402BE69E70A}" type="datetime1">
              <a:rPr lang="en-US" smtClean="0"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D2267-0C90-4B0B-83DE-6214A19CCA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27C4-EB83-4283-A1DB-610F7C41B6A9}" type="datetime1">
              <a:rPr lang="en-US" smtClean="0"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D2267-0C90-4B0B-83DE-6214A19CCA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E1C6F-4BBE-4913-9663-A373E021F0AE}" type="datetime1">
              <a:rPr lang="en-US" smtClean="0"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D2267-0C90-4B0B-83DE-6214A19CCA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F0AE7-D7BA-467E-A8A2-BFE0ED3790F3}" type="datetime1">
              <a:rPr lang="en-US" smtClean="0"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D2267-0C90-4B0B-83DE-6214A19CCA7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8F0A4-924C-4502-8944-BD1CB1BED841}" type="datetime1">
              <a:rPr lang="en-US" smtClean="0"/>
              <a:t>4/23/2013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D2267-0C90-4B0B-83DE-6214A19CCA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B324F-80CA-4517-BDBC-DD18496B821C}" type="datetime1">
              <a:rPr lang="en-US" smtClean="0"/>
              <a:t>4/23/2013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D2267-0C90-4B0B-83DE-6214A19CCA7F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0C6B9-7610-4CEA-B777-CE277A333A04}" type="datetime1">
              <a:rPr lang="en-US" smtClean="0"/>
              <a:t>4/23/2013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D2267-0C90-4B0B-83DE-6214A19CCA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730A7-560B-4D0E-BD83-15AA8630A85C}" type="datetime1">
              <a:rPr lang="en-US" smtClean="0"/>
              <a:t>4/23/2013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D2267-0C90-4B0B-83DE-6214A19CCA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E903-CCF1-497E-B941-2C9B116A131C}" type="datetime1">
              <a:rPr lang="en-US" smtClean="0"/>
              <a:t>4/23/2013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D2267-0C90-4B0B-83DE-6214A19CCA7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73E3-1B42-4C08-9D64-C8CBCAB3EB10}" type="datetime1">
              <a:rPr lang="en-US" smtClean="0"/>
              <a:t>4/23/2013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D2267-0C90-4B0B-83DE-6214A19CCA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E1BC715-BDF1-4CDF-BD9A-54634B7C898E}" type="datetime1">
              <a:rPr lang="en-US" smtClean="0"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44FD2267-0C90-4B0B-83DE-6214A19CCA7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ccs.edu/Docs/dev-ed/DETF%20process%20narrative.pdf" TargetMode="External"/><Relationship Id="rId2" Type="http://schemas.openxmlformats.org/officeDocument/2006/relationships/hyperlink" Target="http://highered.colorado.gov/Academics/remedial/default.html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week.org/ew/articles/2013/02/20/21remediation_ep.h32.html" TargetMode="External"/><Relationship Id="rId2" Type="http://schemas.openxmlformats.org/officeDocument/2006/relationships/hyperlink" Target="http://highered.colorado.gov/Publications/Reports/Remedial/FY2012/2012_Remedial_relapr13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crc.tc.columbia.edu/our-research.html?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nancy.mitchell@dhe.state.co.us" TargetMode="External"/><Relationship Id="rId2" Type="http://schemas.openxmlformats.org/officeDocument/2006/relationships/hyperlink" Target="mailto:scott.mendelsberg@dhe.state.co.u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oloradogearup.org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Colorado GEAR UP</a:t>
            </a:r>
            <a:br>
              <a:rPr lang="en-US" dirty="0"/>
            </a:br>
            <a:r>
              <a:rPr lang="en-US" dirty="0"/>
              <a:t>SUCCESS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D2267-0C90-4B0B-83DE-6214A19CCA7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48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for Remedial Students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9356827"/>
              </p:ext>
            </p:extLst>
          </p:nvPr>
        </p:nvGraphicFramePr>
        <p:xfrm>
          <a:off x="2971800" y="792163"/>
          <a:ext cx="5715000" cy="5578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Graduation rates for remedial and non-remedial students from the 2011 remedial report</a:t>
            </a:r>
            <a:r>
              <a:rPr lang="en-US" dirty="0"/>
              <a:t> </a:t>
            </a:r>
            <a:r>
              <a:rPr lang="en-US" dirty="0" smtClean="0"/>
              <a:t>(table 9).</a:t>
            </a:r>
          </a:p>
          <a:p>
            <a:endParaRPr lang="en-US" dirty="0"/>
          </a:p>
          <a:p>
            <a:r>
              <a:rPr lang="en-US" b="1" dirty="0" smtClean="0"/>
              <a:t>Statewide</a:t>
            </a:r>
            <a:endParaRPr lang="en-US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D2267-0C90-4B0B-83DE-6214A19CCA7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8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92080"/>
            <a:ext cx="2286000" cy="1493920"/>
          </a:xfrm>
        </p:spPr>
        <p:txBody>
          <a:bodyPr/>
          <a:lstStyle/>
          <a:p>
            <a:r>
              <a:rPr lang="en-US" dirty="0" smtClean="0"/>
              <a:t>2016 Goal: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0% Remedial Rate 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6041882"/>
              </p:ext>
            </p:extLst>
          </p:nvPr>
        </p:nvGraphicFramePr>
        <p:xfrm>
          <a:off x="2971800" y="792163"/>
          <a:ext cx="5715000" cy="5578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Using early remediation in middle and high school and getting those course completions on high school transcripts, Colorado GEAR UP seeks to reduce its cohort remedial rate to zero.</a:t>
            </a:r>
          </a:p>
          <a:p>
            <a:endParaRPr lang="en-US" dirty="0"/>
          </a:p>
          <a:p>
            <a:r>
              <a:rPr lang="en-US" b="1" dirty="0"/>
              <a:t>Colorado GEAR UP</a:t>
            </a:r>
          </a:p>
          <a:p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D2267-0C90-4B0B-83DE-6214A19CCA7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494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remediation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Colorado GEAR UP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D2267-0C90-4B0B-83DE-6214A19CCA7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44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Thinking outside the 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48200"/>
          </a:xfrm>
        </p:spPr>
        <p:txBody>
          <a:bodyPr/>
          <a:lstStyle/>
          <a:p>
            <a:r>
              <a:rPr lang="en-US" dirty="0" smtClean="0"/>
              <a:t>Finding </a:t>
            </a:r>
            <a:r>
              <a:rPr lang="en-US" dirty="0" smtClean="0"/>
              <a:t>a partner in Adams State </a:t>
            </a:r>
            <a:r>
              <a:rPr lang="en-US" dirty="0" smtClean="0"/>
              <a:t>University, Alamosa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Adams State and ALEKS create </a:t>
            </a:r>
            <a:r>
              <a:rPr lang="en-US" dirty="0" smtClean="0"/>
              <a:t>online remedial classes</a:t>
            </a:r>
          </a:p>
          <a:p>
            <a:endParaRPr lang="en-US" dirty="0"/>
          </a:p>
          <a:p>
            <a:r>
              <a:rPr lang="en-US" dirty="0" smtClean="0"/>
              <a:t>Adams State provides transcripts for class completion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Finding a district willing to give it a try – </a:t>
            </a:r>
            <a:r>
              <a:rPr lang="en-US" dirty="0" smtClean="0"/>
              <a:t>Adams 14 Commerce City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Launching a pilot in fall </a:t>
            </a:r>
            <a:r>
              <a:rPr lang="en-US" dirty="0" smtClean="0"/>
              <a:t>2011 in two middle schools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D2267-0C90-4B0B-83DE-6214A19CCA7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8200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importance of the transcript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Proof that GEAR UP students have mastered </a:t>
            </a:r>
            <a:r>
              <a:rPr lang="en-US" dirty="0" smtClean="0"/>
              <a:t>the classes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Other programs provide double shots of math, for example, but they don’t provide </a:t>
            </a:r>
            <a:r>
              <a:rPr lang="en-US" dirty="0" smtClean="0"/>
              <a:t>transcripts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Students will be able to go right into 100-level courses with transcripts assuring schools they’ve mastered remedial work</a:t>
            </a:r>
          </a:p>
          <a:p>
            <a:endParaRPr lang="en-US" dirty="0"/>
          </a:p>
          <a:p>
            <a:r>
              <a:rPr lang="en-US" dirty="0" smtClean="0"/>
              <a:t>GEAR UP pays for students as early as grade 10 to take college courses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D2267-0C90-4B0B-83DE-6214A19CCA7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5201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Remediation</a:t>
            </a:r>
            <a:br>
              <a:rPr lang="en-US" dirty="0" smtClean="0"/>
            </a:br>
            <a:r>
              <a:rPr lang="en-US" dirty="0" smtClean="0"/>
              <a:t> - Math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5437529"/>
              </p:ext>
            </p:extLst>
          </p:nvPr>
        </p:nvGraphicFramePr>
        <p:xfrm>
          <a:off x="2971800" y="792163"/>
          <a:ext cx="5715000" cy="5578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Pilot group consisted of 8</a:t>
            </a:r>
            <a:r>
              <a:rPr lang="en-US" baseline="30000" dirty="0" smtClean="0"/>
              <a:t>th</a:t>
            </a:r>
            <a:r>
              <a:rPr lang="en-US" dirty="0" smtClean="0"/>
              <a:t> graders from two middle schools.</a:t>
            </a:r>
          </a:p>
          <a:p>
            <a:endParaRPr lang="en-US" dirty="0"/>
          </a:p>
          <a:p>
            <a:r>
              <a:rPr lang="en-US" dirty="0" smtClean="0"/>
              <a:t>2012-13 remedial group currently has 8</a:t>
            </a:r>
            <a:r>
              <a:rPr lang="en-US" baseline="30000" dirty="0" smtClean="0"/>
              <a:t>th</a:t>
            </a:r>
            <a:r>
              <a:rPr lang="en-US" dirty="0" smtClean="0"/>
              <a:t> and 9</a:t>
            </a:r>
            <a:r>
              <a:rPr lang="en-US" baseline="30000" dirty="0" smtClean="0"/>
              <a:t>th</a:t>
            </a:r>
            <a:r>
              <a:rPr lang="en-US" dirty="0" smtClean="0"/>
              <a:t> graders from more than a dozen schools across the state.</a:t>
            </a:r>
          </a:p>
          <a:p>
            <a:endParaRPr lang="en-US" dirty="0"/>
          </a:p>
          <a:p>
            <a:r>
              <a:rPr lang="en-US" dirty="0" smtClean="0"/>
              <a:t>Data as of Dec. 2012</a:t>
            </a:r>
          </a:p>
          <a:p>
            <a:endParaRPr lang="en-US" dirty="0"/>
          </a:p>
          <a:p>
            <a:r>
              <a:rPr lang="en-US" b="1" dirty="0"/>
              <a:t>Colorado GEAR UP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D2267-0C90-4B0B-83DE-6214A19CCA7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20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92080"/>
            <a:ext cx="2286000" cy="1261872"/>
          </a:xfrm>
        </p:spPr>
        <p:txBody>
          <a:bodyPr/>
          <a:lstStyle/>
          <a:p>
            <a:r>
              <a:rPr lang="en-US" dirty="0" smtClean="0"/>
              <a:t>Subject Mastery Progress</a:t>
            </a:r>
            <a:br>
              <a:rPr lang="en-US" dirty="0" smtClean="0"/>
            </a:br>
            <a:r>
              <a:rPr lang="en-US" dirty="0" smtClean="0"/>
              <a:t>(Aug – Dec)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5178503"/>
              </p:ext>
            </p:extLst>
          </p:nvPr>
        </p:nvGraphicFramePr>
        <p:xfrm>
          <a:off x="2971800" y="792163"/>
          <a:ext cx="5715000" cy="5578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Pre-Algebra course progress through mid-year 2012-13.  The graph shows 8</a:t>
            </a:r>
            <a:r>
              <a:rPr lang="en-US" baseline="30000" dirty="0" smtClean="0"/>
              <a:t>th</a:t>
            </a:r>
            <a:r>
              <a:rPr lang="en-US" dirty="0" smtClean="0"/>
              <a:t> and 9</a:t>
            </a:r>
            <a:r>
              <a:rPr lang="en-US" baseline="30000" dirty="0" smtClean="0"/>
              <a:t>th</a:t>
            </a:r>
            <a:r>
              <a:rPr lang="en-US" dirty="0" smtClean="0"/>
              <a:t> grade students</a:t>
            </a:r>
          </a:p>
          <a:p>
            <a:endParaRPr lang="en-US" dirty="0"/>
          </a:p>
          <a:p>
            <a:r>
              <a:rPr lang="en-US" b="1" dirty="0" smtClean="0"/>
              <a:t>Colorado GEAR UP</a:t>
            </a:r>
            <a:endParaRPr lang="en-US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D2267-0C90-4B0B-83DE-6214A19CCA7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36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92080"/>
            <a:ext cx="2286000" cy="1036720"/>
          </a:xfrm>
        </p:spPr>
        <p:txBody>
          <a:bodyPr/>
          <a:lstStyle/>
          <a:p>
            <a:r>
              <a:rPr lang="en-US" dirty="0" smtClean="0"/>
              <a:t>Progress Report</a:t>
            </a:r>
            <a:br>
              <a:rPr lang="en-US" dirty="0" smtClean="0"/>
            </a:br>
            <a:r>
              <a:rPr lang="en-US" dirty="0" smtClean="0"/>
              <a:t>50%+ Mastery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3807081"/>
              </p:ext>
            </p:extLst>
          </p:nvPr>
        </p:nvGraphicFramePr>
        <p:xfrm>
          <a:off x="2971800" y="792163"/>
          <a:ext cx="5715000" cy="5578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Pre-Algebra course progress through December 2012.  The graph shows 8</a:t>
            </a:r>
            <a:r>
              <a:rPr lang="en-US" baseline="30000" dirty="0" smtClean="0"/>
              <a:t>th</a:t>
            </a:r>
            <a:r>
              <a:rPr lang="en-US" dirty="0" smtClean="0"/>
              <a:t> and 9</a:t>
            </a:r>
            <a:r>
              <a:rPr lang="en-US" baseline="30000" dirty="0" smtClean="0"/>
              <a:t>th</a:t>
            </a:r>
            <a:r>
              <a:rPr lang="en-US" dirty="0" smtClean="0"/>
              <a:t> grade students.</a:t>
            </a:r>
          </a:p>
          <a:p>
            <a:endParaRPr lang="en-US" dirty="0"/>
          </a:p>
          <a:p>
            <a:r>
              <a:rPr lang="en-US" b="1" dirty="0" smtClean="0"/>
              <a:t>Colorado GEAR UP</a:t>
            </a:r>
            <a:endParaRPr lang="en-US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D2267-0C90-4B0B-83DE-6214A19CCA7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13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 in mind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5800"/>
          </a:xfrm>
        </p:spPr>
        <p:txBody>
          <a:bodyPr/>
          <a:lstStyle/>
          <a:p>
            <a:r>
              <a:rPr lang="en-US" dirty="0" smtClean="0"/>
              <a:t>Students who don’t finish a course by the end of the school year pick up where they left off in the fall</a:t>
            </a:r>
          </a:p>
          <a:p>
            <a:endParaRPr lang="en-US" dirty="0" smtClean="0"/>
          </a:p>
          <a:p>
            <a:r>
              <a:rPr lang="en-US" dirty="0" smtClean="0"/>
              <a:t>Students </a:t>
            </a:r>
            <a:r>
              <a:rPr lang="en-US" dirty="0" smtClean="0"/>
              <a:t>only complete the course when they establish mastery of the </a:t>
            </a:r>
            <a:r>
              <a:rPr lang="en-US" dirty="0" smtClean="0"/>
              <a:t>material</a:t>
            </a:r>
          </a:p>
          <a:p>
            <a:endParaRPr lang="en-US" dirty="0"/>
          </a:p>
          <a:p>
            <a:r>
              <a:rPr lang="en-US" dirty="0" smtClean="0"/>
              <a:t>Students complete early remediation classes and continue into credit-bearing college courses while still in high school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D2267-0C90-4B0B-83DE-6214A19CCA7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6530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next?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267200"/>
          </a:xfrm>
        </p:spPr>
        <p:txBody>
          <a:bodyPr>
            <a:normAutofit/>
          </a:bodyPr>
          <a:lstStyle/>
          <a:p>
            <a:r>
              <a:rPr lang="en-US" dirty="0" smtClean="0"/>
              <a:t>Added reading and writing remedial classes in January 2013 at three schools</a:t>
            </a:r>
          </a:p>
          <a:p>
            <a:endParaRPr lang="en-US" dirty="0"/>
          </a:p>
          <a:p>
            <a:r>
              <a:rPr lang="en-US" dirty="0" smtClean="0"/>
              <a:t>Working on expansion of early math remediation to all GEAR UP schools; continuing to expand reading and writing remedial classes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Working with Adams State and the Colorado Community College </a:t>
            </a:r>
            <a:r>
              <a:rPr lang="en-US" dirty="0" smtClean="0"/>
              <a:t>System </a:t>
            </a:r>
            <a:r>
              <a:rPr lang="en-US" dirty="0" smtClean="0"/>
              <a:t>to make sure early remediation fits in with state remedial policy changes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D2267-0C90-4B0B-83DE-6214A19CCA7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610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School Graduation Rates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3652736"/>
              </p:ext>
            </p:extLst>
          </p:nvPr>
        </p:nvGraphicFramePr>
        <p:xfrm>
          <a:off x="2971800" y="792163"/>
          <a:ext cx="5715000" cy="5578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On-Time graduation rates for students graduating after the 2010-2011 school year.</a:t>
            </a:r>
          </a:p>
          <a:p>
            <a:endParaRPr lang="en-US" dirty="0"/>
          </a:p>
          <a:p>
            <a:r>
              <a:rPr lang="en-US" b="1" dirty="0" smtClean="0"/>
              <a:t>Colorado GEAR UP</a:t>
            </a:r>
          </a:p>
          <a:p>
            <a:r>
              <a:rPr lang="en-US" b="1" dirty="0" smtClean="0"/>
              <a:t>vs.</a:t>
            </a:r>
          </a:p>
          <a:p>
            <a:r>
              <a:rPr lang="en-US" b="1" dirty="0" smtClean="0"/>
              <a:t>Statewide</a:t>
            </a:r>
            <a:endParaRPr lang="en-US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D2267-0C90-4B0B-83DE-6214A19CCA7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02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Taking this work to scale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429000"/>
          </a:xfrm>
        </p:spPr>
        <p:txBody>
          <a:bodyPr/>
          <a:lstStyle/>
          <a:p>
            <a:r>
              <a:rPr lang="en-US" dirty="0" smtClean="0"/>
              <a:t>Data consortium with </a:t>
            </a:r>
            <a:r>
              <a:rPr lang="en-US" dirty="0" smtClean="0"/>
              <a:t>Harvard, Stanford</a:t>
            </a:r>
            <a:r>
              <a:rPr lang="en-US" dirty="0" smtClean="0"/>
              <a:t>, Vanderbilt </a:t>
            </a:r>
            <a:r>
              <a:rPr lang="en-US" dirty="0"/>
              <a:t>and the universities of Colorado, Michigan, Northern Colorado and Southern </a:t>
            </a:r>
            <a:r>
              <a:rPr lang="en-US" dirty="0" smtClean="0"/>
              <a:t>California</a:t>
            </a:r>
            <a:r>
              <a:rPr lang="en-US" dirty="0"/>
              <a:t> </a:t>
            </a:r>
            <a:r>
              <a:rPr lang="en-US" dirty="0" smtClean="0"/>
              <a:t>to provide solid research foundation</a:t>
            </a:r>
          </a:p>
          <a:p>
            <a:endParaRPr lang="en-US" dirty="0"/>
          </a:p>
          <a:p>
            <a:r>
              <a:rPr lang="en-US" dirty="0" smtClean="0"/>
              <a:t>Schools don’t have to be part of GEAR UP to do this work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D2267-0C90-4B0B-83DE-6214A19CCA7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2676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57400"/>
            <a:ext cx="7772400" cy="2514600"/>
          </a:xfrm>
        </p:spPr>
        <p:txBody>
          <a:bodyPr>
            <a:normAutofit/>
          </a:bodyPr>
          <a:lstStyle/>
          <a:p>
            <a:r>
              <a:rPr lang="en-US" dirty="0" smtClean="0"/>
              <a:t>Remember why this matters: Impacts of remediation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D2267-0C90-4B0B-83DE-6214A19CCA7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85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remediation means for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/>
          <a:lstStyle/>
          <a:p>
            <a:r>
              <a:rPr lang="en-US" dirty="0" smtClean="0"/>
              <a:t>40% of Colorado’s high school class of 2011 were assessed as needing remediation or enrolled in remedial classes in state colleges and universities, </a:t>
            </a:r>
            <a:r>
              <a:rPr lang="en-US" dirty="0" smtClean="0">
                <a:hlinkClick r:id="rId2"/>
              </a:rPr>
              <a:t>DHE report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“The developmental (remedial) programs within the Colorado Community College system show the same success rates as colleges in many other states: less than 5% of students who start in developmental courses will ever complete a </a:t>
            </a:r>
            <a:r>
              <a:rPr lang="en-US" dirty="0"/>
              <a:t>college </a:t>
            </a:r>
            <a:r>
              <a:rPr lang="en-US" dirty="0" smtClean="0"/>
              <a:t>degree,” CCCS report,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www.cccs.edu/Docs/dev-ed/DETF%20process%20narrative.pdf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D2267-0C90-4B0B-83DE-6214A19CCA7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5366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There’s got to be a better 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Millions of dollars spent on remediation by Colorado students and by the state - </a:t>
            </a:r>
            <a:r>
              <a:rPr lang="en-US" dirty="0" smtClean="0"/>
              <a:t>$58 </a:t>
            </a:r>
            <a:r>
              <a:rPr lang="en-US" dirty="0" smtClean="0"/>
              <a:t>million </a:t>
            </a:r>
            <a:r>
              <a:rPr lang="en-US" dirty="0" smtClean="0"/>
              <a:t>in 2011-12, with students paying $39 million and the state paying $19 million. Yet many of these students won’t graduate. (</a:t>
            </a:r>
            <a:r>
              <a:rPr lang="en-US" dirty="0" smtClean="0">
                <a:hlinkClick r:id="rId2"/>
              </a:rPr>
              <a:t>Data from DHE report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>
                <a:hlinkClick r:id="rId3"/>
              </a:rPr>
              <a:t>Recent </a:t>
            </a:r>
            <a:r>
              <a:rPr lang="en-US" dirty="0" smtClean="0">
                <a:hlinkClick r:id="rId3"/>
              </a:rPr>
              <a:t>studies </a:t>
            </a:r>
            <a:r>
              <a:rPr lang="en-US" dirty="0" smtClean="0"/>
              <a:t>show as many as 1 in 4 students are misidentified as needing remediation in states such as Colorado, which </a:t>
            </a:r>
            <a:r>
              <a:rPr lang="en-US" dirty="0" smtClean="0"/>
              <a:t>typically rely </a:t>
            </a:r>
            <a:r>
              <a:rPr lang="en-US" dirty="0" smtClean="0"/>
              <a:t>on a single placement test</a:t>
            </a:r>
          </a:p>
          <a:p>
            <a:endParaRPr lang="en-US" dirty="0"/>
          </a:p>
          <a:p>
            <a:r>
              <a:rPr lang="en-US" dirty="0"/>
              <a:t>About half of the students whose </a:t>
            </a:r>
            <a:r>
              <a:rPr lang="en-US" dirty="0" smtClean="0"/>
              <a:t>test </a:t>
            </a:r>
            <a:r>
              <a:rPr lang="en-US" dirty="0"/>
              <a:t>scores </a:t>
            </a:r>
            <a:r>
              <a:rPr lang="en-US" dirty="0" smtClean="0"/>
              <a:t>land </a:t>
            </a:r>
            <a:r>
              <a:rPr lang="en-US" dirty="0"/>
              <a:t>them in </a:t>
            </a:r>
            <a:r>
              <a:rPr lang="en-US" dirty="0" smtClean="0"/>
              <a:t>remediation </a:t>
            </a:r>
            <a:r>
              <a:rPr lang="en-US" dirty="0"/>
              <a:t>could have earned a C or better if they had enrolled directly in first-year courses, according to a </a:t>
            </a:r>
            <a:r>
              <a:rPr lang="en-US" dirty="0" smtClean="0"/>
              <a:t>study </a:t>
            </a:r>
            <a:r>
              <a:rPr lang="en-US" dirty="0"/>
              <a:t>by the </a:t>
            </a:r>
            <a:r>
              <a:rPr lang="en-US" dirty="0">
                <a:hlinkClick r:id="rId4"/>
              </a:rPr>
              <a:t>Community College </a:t>
            </a:r>
            <a:r>
              <a:rPr lang="en-US" dirty="0" smtClean="0">
                <a:hlinkClick r:id="rId4"/>
              </a:rPr>
              <a:t>Research Center at Teachers College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D2267-0C90-4B0B-83DE-6214A19CCA7F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1150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343400"/>
          </a:xfrm>
        </p:spPr>
        <p:txBody>
          <a:bodyPr/>
          <a:lstStyle/>
          <a:p>
            <a:r>
              <a:rPr lang="en-US" dirty="0" smtClean="0"/>
              <a:t>Scott Mendelsberg, executive director, Colorado GEAR UP, </a:t>
            </a:r>
            <a:r>
              <a:rPr lang="en-US" dirty="0" smtClean="0">
                <a:hlinkClick r:id="rId2"/>
              </a:rPr>
              <a:t>scott.mendelsberg@dhe.state.co.us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Nancy Mitchell, communications director, Colorado GEAR UP, </a:t>
            </a:r>
            <a:r>
              <a:rPr lang="en-US" dirty="0" smtClean="0">
                <a:hlinkClick r:id="rId3"/>
              </a:rPr>
              <a:t>nancy.mitchell@dhe.state.co.us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>
                <a:hlinkClick r:id="rId4"/>
              </a:rPr>
              <a:t>www.ColoradoGEARUP.org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D2267-0C90-4B0B-83DE-6214A19CCA7F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121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College Matriculation Rates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9378774"/>
              </p:ext>
            </p:extLst>
          </p:nvPr>
        </p:nvGraphicFramePr>
        <p:xfrm>
          <a:off x="2971800" y="792163"/>
          <a:ext cx="5715000" cy="5578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Entering college in the fall term immediately following graduation for students graduating after the 2010-2011 school year.</a:t>
            </a:r>
          </a:p>
          <a:p>
            <a:endParaRPr lang="en-US" dirty="0"/>
          </a:p>
          <a:p>
            <a:r>
              <a:rPr lang="en-US" b="1" dirty="0" smtClean="0"/>
              <a:t>Colorado GEAR UP</a:t>
            </a:r>
          </a:p>
          <a:p>
            <a:r>
              <a:rPr lang="en-US" b="1" dirty="0" smtClean="0"/>
              <a:t>vs.</a:t>
            </a:r>
          </a:p>
          <a:p>
            <a:r>
              <a:rPr lang="en-US" b="1" dirty="0" smtClean="0"/>
              <a:t>Statewide</a:t>
            </a:r>
            <a:endParaRPr lang="en-US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D2267-0C90-4B0B-83DE-6214A19CCA7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47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College Persistence Rates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2659654"/>
              </p:ext>
            </p:extLst>
          </p:nvPr>
        </p:nvGraphicFramePr>
        <p:xfrm>
          <a:off x="2971800" y="792163"/>
          <a:ext cx="5715000" cy="5578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Entering college in the fall term immediately following graduation and persisting through spring of year </a:t>
            </a:r>
            <a:r>
              <a:rPr lang="en-US" dirty="0"/>
              <a:t>1 for students graduating after the 2010-2011 school </a:t>
            </a:r>
            <a:r>
              <a:rPr lang="en-US" dirty="0" smtClean="0"/>
              <a:t>year.  This is compared to the 2010-11 statewide retention rates, student returning in fall of year 2.</a:t>
            </a:r>
          </a:p>
          <a:p>
            <a:endParaRPr lang="en-US" dirty="0"/>
          </a:p>
          <a:p>
            <a:r>
              <a:rPr lang="en-US" b="1" dirty="0" smtClean="0"/>
              <a:t>Colorado GEAR UP</a:t>
            </a:r>
          </a:p>
          <a:p>
            <a:r>
              <a:rPr lang="en-US" b="1" dirty="0" smtClean="0"/>
              <a:t>vs.</a:t>
            </a:r>
          </a:p>
          <a:p>
            <a:r>
              <a:rPr lang="en-US" b="1" dirty="0" smtClean="0"/>
              <a:t>Statewide</a:t>
            </a:r>
            <a:endParaRPr lang="en-US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D2267-0C90-4B0B-83DE-6214A19CCA7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50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Ethnicity</a:t>
            </a:r>
            <a:br>
              <a:rPr lang="en-US" dirty="0" smtClean="0"/>
            </a:br>
            <a:r>
              <a:rPr lang="en-US" dirty="0" smtClean="0"/>
              <a:t>Demographics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4821626"/>
              </p:ext>
            </p:extLst>
          </p:nvPr>
        </p:nvGraphicFramePr>
        <p:xfrm>
          <a:off x="2971800" y="792163"/>
          <a:ext cx="5715000" cy="5578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Comparison of the two largest ethnicity groups for 2011 graduates.</a:t>
            </a:r>
          </a:p>
          <a:p>
            <a:endParaRPr lang="en-US" dirty="0"/>
          </a:p>
          <a:p>
            <a:r>
              <a:rPr lang="en-US" b="1" dirty="0" smtClean="0"/>
              <a:t>Colorado GEAR UP</a:t>
            </a:r>
          </a:p>
          <a:p>
            <a:r>
              <a:rPr lang="en-US" b="1" dirty="0" smtClean="0"/>
              <a:t>vs.</a:t>
            </a:r>
          </a:p>
          <a:p>
            <a:r>
              <a:rPr lang="en-US" b="1" dirty="0" smtClean="0"/>
              <a:t>Statewide</a:t>
            </a:r>
            <a:endParaRPr lang="en-US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D2267-0C90-4B0B-83DE-6214A19CCA7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76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Income Demographics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2931095"/>
              </p:ext>
            </p:extLst>
          </p:nvPr>
        </p:nvGraphicFramePr>
        <p:xfrm>
          <a:off x="2971800" y="792163"/>
          <a:ext cx="5715000" cy="5578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Comparison of income related </a:t>
            </a:r>
            <a:r>
              <a:rPr lang="en-US" dirty="0"/>
              <a:t>demographics for 2011 graduates.</a:t>
            </a:r>
            <a:endParaRPr lang="en-US" dirty="0" smtClean="0"/>
          </a:p>
          <a:p>
            <a:endParaRPr lang="en-US" dirty="0"/>
          </a:p>
          <a:p>
            <a:r>
              <a:rPr lang="en-US" b="1" dirty="0" smtClean="0"/>
              <a:t>Colorado GEAR UP</a:t>
            </a:r>
          </a:p>
          <a:p>
            <a:r>
              <a:rPr lang="en-US" b="1" dirty="0" smtClean="0"/>
              <a:t>vs.</a:t>
            </a:r>
          </a:p>
          <a:p>
            <a:r>
              <a:rPr lang="en-US" b="1" dirty="0" smtClean="0"/>
              <a:t>Statewide</a:t>
            </a:r>
            <a:endParaRPr lang="en-US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D2267-0C90-4B0B-83DE-6214A19CCA7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1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BIG part of this 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657600"/>
          </a:xfrm>
        </p:spPr>
        <p:txBody>
          <a:bodyPr>
            <a:normAutofit/>
          </a:bodyPr>
          <a:lstStyle/>
          <a:p>
            <a:r>
              <a:rPr lang="en-US" dirty="0" smtClean="0"/>
              <a:t>The average GEAR UP student graduated high school having already earned 17 college credits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CLEP testing - 60% of students who took the CLEP earned between 9 and 15 college credits, depending on the receiving institution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D2267-0C90-4B0B-83DE-6214A19CCA7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242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2954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So far, so good. But wait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810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 smtClean="0"/>
              <a:t>There’s a problem</a:t>
            </a:r>
            <a:endParaRPr lang="en-US" sz="7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D2267-0C90-4B0B-83DE-6214A19CCA7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458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Challenge:</a:t>
            </a:r>
            <a:br>
              <a:rPr lang="en-US" dirty="0" smtClean="0"/>
            </a:br>
            <a:r>
              <a:rPr lang="en-US" dirty="0" smtClean="0"/>
              <a:t>Remedial Rates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1824364"/>
              </p:ext>
            </p:extLst>
          </p:nvPr>
        </p:nvGraphicFramePr>
        <p:xfrm>
          <a:off x="2971800" y="792163"/>
          <a:ext cx="5715000" cy="5578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Colorado GEAR UP 2011 graduates assessed as needing remediation compared with statewide remedial rate from 2011 report (2010 graduates)</a:t>
            </a:r>
          </a:p>
          <a:p>
            <a:endParaRPr lang="en-US" dirty="0"/>
          </a:p>
          <a:p>
            <a:r>
              <a:rPr lang="en-US" b="1" dirty="0" smtClean="0"/>
              <a:t>Colorado GEAR UP</a:t>
            </a:r>
          </a:p>
          <a:p>
            <a:r>
              <a:rPr lang="en-US" b="1" dirty="0" smtClean="0"/>
              <a:t>vs.</a:t>
            </a:r>
          </a:p>
          <a:p>
            <a:r>
              <a:rPr lang="en-US" b="1" dirty="0" smtClean="0"/>
              <a:t>Statewide</a:t>
            </a:r>
            <a:endParaRPr lang="en-US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D2267-0C90-4B0B-83DE-6214A19CCA7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0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923</TotalTime>
  <Words>924</Words>
  <Application>Microsoft Office PowerPoint</Application>
  <PresentationFormat>On-screen Show (4:3)</PresentationFormat>
  <Paragraphs>162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Clarity</vt:lpstr>
      <vt:lpstr>Colorado GEAR UP SUCCESS</vt:lpstr>
      <vt:lpstr>High School Graduation Rates</vt:lpstr>
      <vt:lpstr>College Matriculation Rates</vt:lpstr>
      <vt:lpstr>College Persistence Rates</vt:lpstr>
      <vt:lpstr>Ethnicity Demographics </vt:lpstr>
      <vt:lpstr>Income Demographics </vt:lpstr>
      <vt:lpstr>A BIG part of this success</vt:lpstr>
      <vt:lpstr>So far, so good. But wait …</vt:lpstr>
      <vt:lpstr>Challenge: Remedial Rates</vt:lpstr>
      <vt:lpstr>Challenge for Remedial Students</vt:lpstr>
      <vt:lpstr>2016 Goal:  0% Remedial Rate </vt:lpstr>
      <vt:lpstr>Early remediation</vt:lpstr>
      <vt:lpstr>Thinking outside the box</vt:lpstr>
      <vt:lpstr>The importance of the transcript</vt:lpstr>
      <vt:lpstr>Early Remediation  - Math</vt:lpstr>
      <vt:lpstr>Subject Mastery Progress (Aug – Dec)</vt:lpstr>
      <vt:lpstr>Progress Report 50%+ Mastery</vt:lpstr>
      <vt:lpstr>Keep in mind</vt:lpstr>
      <vt:lpstr>What’s next?</vt:lpstr>
      <vt:lpstr>Taking this work to scale</vt:lpstr>
      <vt:lpstr>Remember why this matters: Impacts of remediation</vt:lpstr>
      <vt:lpstr>What remediation means for students</vt:lpstr>
      <vt:lpstr>There’s got to be a better way</vt:lpstr>
      <vt:lpstr>Questions?</vt:lpstr>
    </vt:vector>
  </TitlesOfParts>
  <Company>rallredwxplt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rallred</dc:creator>
  <cp:lastModifiedBy>Mitchell, Nancy</cp:lastModifiedBy>
  <cp:revision>89</cp:revision>
  <cp:lastPrinted>2013-04-13T01:13:11Z</cp:lastPrinted>
  <dcterms:created xsi:type="dcterms:W3CDTF">2013-01-07T14:47:50Z</dcterms:created>
  <dcterms:modified xsi:type="dcterms:W3CDTF">2013-04-24T00:28:22Z</dcterms:modified>
</cp:coreProperties>
</file>